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1"/>
  </p:notesMasterIdLst>
  <p:sldIdLst>
    <p:sldId id="256" r:id="rId2"/>
    <p:sldId id="258" r:id="rId3"/>
    <p:sldId id="261" r:id="rId4"/>
    <p:sldId id="362" r:id="rId5"/>
    <p:sldId id="378" r:id="rId6"/>
    <p:sldId id="379" r:id="rId7"/>
    <p:sldId id="363" r:id="rId8"/>
    <p:sldId id="345" r:id="rId9"/>
    <p:sldId id="354" r:id="rId10"/>
    <p:sldId id="311" r:id="rId11"/>
    <p:sldId id="344" r:id="rId12"/>
    <p:sldId id="364" r:id="rId13"/>
    <p:sldId id="359" r:id="rId14"/>
    <p:sldId id="377" r:id="rId15"/>
    <p:sldId id="361" r:id="rId16"/>
    <p:sldId id="365" r:id="rId17"/>
    <p:sldId id="366" r:id="rId18"/>
    <p:sldId id="368" r:id="rId19"/>
    <p:sldId id="346" r:id="rId20"/>
    <p:sldId id="347" r:id="rId21"/>
    <p:sldId id="348" r:id="rId22"/>
    <p:sldId id="369" r:id="rId23"/>
    <p:sldId id="367" r:id="rId24"/>
    <p:sldId id="370" r:id="rId25"/>
    <p:sldId id="371" r:id="rId26"/>
    <p:sldId id="373" r:id="rId27"/>
    <p:sldId id="375" r:id="rId28"/>
    <p:sldId id="376" r:id="rId29"/>
    <p:sldId id="374" r:id="rId30"/>
  </p:sldIdLst>
  <p:sldSz cx="9144000" cy="5143500" type="screen16x9"/>
  <p:notesSz cx="6858000" cy="9144000"/>
  <p:embeddedFontLst>
    <p:embeddedFont>
      <p:font typeface="Aref Ruqaa" panose="02000503000000000000" pitchFamily="2" charset="-78"/>
      <p:regular r:id="rId32"/>
      <p:bold r:id="rId33"/>
    </p:embeddedFont>
    <p:embeddedFont>
      <p:font typeface="DM Sans" pitchFamily="2" charset="0"/>
      <p:regular r:id="rId34"/>
      <p:bold r:id="rId35"/>
      <p:italic r:id="rId36"/>
      <p:boldItalic r:id="rId37"/>
    </p:embeddedFont>
    <p:embeddedFont>
      <p:font typeface="Fira Sans" panose="020B0503050000020004" pitchFamily="34" charset="0"/>
      <p:regular r:id="rId38"/>
      <p:bold r:id="rId39"/>
      <p:italic r:id="rId40"/>
      <p:boldItalic r:id="rId41"/>
    </p:embeddedFont>
    <p:embeddedFont>
      <p:font typeface="Fira Sans" panose="020B0503050000020004" pitchFamily="34" charset="0"/>
      <p:regular r:id="rId38"/>
      <p:bold r:id="rId39"/>
      <p:italic r:id="rId40"/>
      <p:boldItalic r:id="rId41"/>
    </p:embeddedFont>
    <p:embeddedFont>
      <p:font typeface="Lato" panose="020F0502020204030203"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Agenda" id="{61A3E241-F1D3-40F2-8EF5-C495BE30D2E4}">
          <p14:sldIdLst>
            <p14:sldId id="256"/>
            <p14:sldId id="258"/>
          </p14:sldIdLst>
        </p14:section>
        <p14:section name="Intro" id="{5205BB81-11A1-4A13-A81B-9F9BE706645F}">
          <p14:sldIdLst>
            <p14:sldId id="261"/>
            <p14:sldId id="362"/>
            <p14:sldId id="378"/>
            <p14:sldId id="379"/>
            <p14:sldId id="363"/>
            <p14:sldId id="345"/>
            <p14:sldId id="354"/>
          </p14:sldIdLst>
        </p14:section>
        <p14:section name="BLoC" id="{03CC7E85-1BF4-4DCE-A03C-45C8CDF862ED}">
          <p14:sldIdLst>
            <p14:sldId id="311"/>
            <p14:sldId id="344"/>
            <p14:sldId id="364"/>
            <p14:sldId id="359"/>
            <p14:sldId id="377"/>
            <p14:sldId id="361"/>
          </p14:sldIdLst>
        </p14:section>
        <p14:section name="Cubit" id="{EA7A618A-89C3-4982-A8E4-6D8EB18176C3}">
          <p14:sldIdLst>
            <p14:sldId id="365"/>
            <p14:sldId id="366"/>
            <p14:sldId id="368"/>
            <p14:sldId id="346"/>
            <p14:sldId id="347"/>
            <p14:sldId id="348"/>
            <p14:sldId id="369"/>
            <p14:sldId id="367"/>
            <p14:sldId id="370"/>
            <p14:sldId id="371"/>
            <p14:sldId id="373"/>
          </p14:sldIdLst>
        </p14:section>
        <p14:section name="Let's Code" id="{402F1635-1B44-426D-9A32-C3608DD46FD8}">
          <p14:sldIdLst>
            <p14:sldId id="375"/>
            <p14:sldId id="376"/>
            <p14:sldId id="3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03F0F1-FD17-49B7-B6B2-4B2FA41DB9DC}">
  <a:tblStyle styleId="{8003F0F1-FD17-49B7-B6B2-4B2FA41DB9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9" autoAdjust="0"/>
    <p:restoredTop sz="89070" autoAdjust="0"/>
  </p:normalViewPr>
  <p:slideViewPr>
    <p:cSldViewPr snapToGrid="0">
      <p:cViewPr varScale="1">
        <p:scale>
          <a:sx n="101" d="100"/>
          <a:sy n="101" d="100"/>
        </p:scale>
        <p:origin x="989" y="-3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a:extLst>
            <a:ext uri="{FF2B5EF4-FFF2-40B4-BE49-F238E27FC236}">
              <a16:creationId xmlns:a16="http://schemas.microsoft.com/office/drawing/2014/main" id="{87ABD2E1-F838-2630-707E-B4CBDD6DB1CB}"/>
            </a:ext>
          </a:extLst>
        </p:cNvPr>
        <p:cNvGrpSpPr/>
        <p:nvPr/>
      </p:nvGrpSpPr>
      <p:grpSpPr>
        <a:xfrm>
          <a:off x="0" y="0"/>
          <a:ext cx="0" cy="0"/>
          <a:chOff x="0" y="0"/>
          <a:chExt cx="0" cy="0"/>
        </a:xfrm>
      </p:grpSpPr>
      <p:sp>
        <p:nvSpPr>
          <p:cNvPr id="1263" name="Google Shape;1263;gd431007ba2_0_215:notes">
            <a:extLst>
              <a:ext uri="{FF2B5EF4-FFF2-40B4-BE49-F238E27FC236}">
                <a16:creationId xmlns:a16="http://schemas.microsoft.com/office/drawing/2014/main" id="{F1011F2A-86B2-D37B-3477-29F8C674F5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a:extLst>
              <a:ext uri="{FF2B5EF4-FFF2-40B4-BE49-F238E27FC236}">
                <a16:creationId xmlns:a16="http://schemas.microsoft.com/office/drawing/2014/main" id="{6114B466-5C0C-7B93-AA1B-9071ABF71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866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a:extLst>
            <a:ext uri="{FF2B5EF4-FFF2-40B4-BE49-F238E27FC236}">
              <a16:creationId xmlns:a16="http://schemas.microsoft.com/office/drawing/2014/main" id="{87ABD2E1-F838-2630-707E-B4CBDD6DB1CB}"/>
            </a:ext>
          </a:extLst>
        </p:cNvPr>
        <p:cNvGrpSpPr/>
        <p:nvPr/>
      </p:nvGrpSpPr>
      <p:grpSpPr>
        <a:xfrm>
          <a:off x="0" y="0"/>
          <a:ext cx="0" cy="0"/>
          <a:chOff x="0" y="0"/>
          <a:chExt cx="0" cy="0"/>
        </a:xfrm>
      </p:grpSpPr>
      <p:sp>
        <p:nvSpPr>
          <p:cNvPr id="1263" name="Google Shape;1263;gd431007ba2_0_215:notes">
            <a:extLst>
              <a:ext uri="{FF2B5EF4-FFF2-40B4-BE49-F238E27FC236}">
                <a16:creationId xmlns:a16="http://schemas.microsoft.com/office/drawing/2014/main" id="{F1011F2A-86B2-D37B-3477-29F8C674F5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a:extLst>
              <a:ext uri="{FF2B5EF4-FFF2-40B4-BE49-F238E27FC236}">
                <a16:creationId xmlns:a16="http://schemas.microsoft.com/office/drawing/2014/main" id="{6114B466-5C0C-7B93-AA1B-9071ABF71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8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a:extLst>
            <a:ext uri="{FF2B5EF4-FFF2-40B4-BE49-F238E27FC236}">
              <a16:creationId xmlns:a16="http://schemas.microsoft.com/office/drawing/2014/main" id="{C59426DE-D148-BEFD-B1A4-E730F18EEA78}"/>
            </a:ext>
          </a:extLst>
        </p:cNvPr>
        <p:cNvGrpSpPr/>
        <p:nvPr/>
      </p:nvGrpSpPr>
      <p:grpSpPr>
        <a:xfrm>
          <a:off x="0" y="0"/>
          <a:ext cx="0" cy="0"/>
          <a:chOff x="0" y="0"/>
          <a:chExt cx="0" cy="0"/>
        </a:xfrm>
      </p:grpSpPr>
      <p:sp>
        <p:nvSpPr>
          <p:cNvPr id="1263" name="Google Shape;1263;gd431007ba2_0_215:notes">
            <a:extLst>
              <a:ext uri="{FF2B5EF4-FFF2-40B4-BE49-F238E27FC236}">
                <a16:creationId xmlns:a16="http://schemas.microsoft.com/office/drawing/2014/main" id="{8B8562E1-9934-BB04-C4C0-8463B2501D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a:extLst>
              <a:ext uri="{FF2B5EF4-FFF2-40B4-BE49-F238E27FC236}">
                <a16:creationId xmlns:a16="http://schemas.microsoft.com/office/drawing/2014/main" id="{4842F7BF-C023-987F-A460-997FE523F2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446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bloc Package -&gt; contains the fundamental building blocks for implementing the </a:t>
            </a:r>
            <a:r>
              <a:rPr lang="en-US" dirty="0" err="1"/>
              <a:t>BLoC</a:t>
            </a:r>
            <a:r>
              <a:rPr lang="en-US" dirty="0"/>
              <a:t> pattern, such as Bloc, Cubit, and various utilities for handling state and events.</a:t>
            </a:r>
          </a:p>
          <a:p>
            <a:pPr>
              <a:buFont typeface="Arial" panose="020B0604020202020204" pitchFamily="34" charset="0"/>
              <a:buChar char="•"/>
            </a:pPr>
            <a:r>
              <a:rPr lang="en-US" dirty="0" err="1"/>
              <a:t>flutter_bloc</a:t>
            </a:r>
            <a:r>
              <a:rPr lang="en-US" dirty="0"/>
              <a:t> Package -&gt; </a:t>
            </a:r>
            <a:r>
              <a:rPr lang="en-US" b="1" dirty="0"/>
              <a:t>Components:  </a:t>
            </a:r>
            <a:r>
              <a:rPr lang="en-US" b="1" dirty="0" err="1"/>
              <a:t>BlocProvider</a:t>
            </a:r>
            <a:r>
              <a:rPr lang="en-US" b="1" dirty="0"/>
              <a:t>, </a:t>
            </a:r>
            <a:r>
              <a:rPr lang="en-US" b="1" dirty="0" err="1"/>
              <a:t>MultiBlocProvider</a:t>
            </a:r>
            <a:r>
              <a:rPr lang="en-US" b="1" dirty="0"/>
              <a:t>, </a:t>
            </a:r>
            <a:r>
              <a:rPr lang="en-US" b="1" dirty="0" err="1"/>
              <a:t>MultiBlocListener</a:t>
            </a:r>
            <a:r>
              <a:rPr lang="en-US" b="1" dirty="0"/>
              <a:t>.</a:t>
            </a:r>
            <a:endParaRPr lang="en-US" dirty="0"/>
          </a:p>
        </p:txBody>
      </p:sp>
    </p:spTree>
    <p:extLst>
      <p:ext uri="{BB962C8B-B14F-4D97-AF65-F5344CB8AC3E}">
        <p14:creationId xmlns:p14="http://schemas.microsoft.com/office/powerpoint/2010/main" val="415277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angle brackets &lt;&gt; in class </a:t>
            </a:r>
            <a:r>
              <a:rPr lang="en-US" dirty="0" err="1"/>
              <a:t>CounterCubit</a:t>
            </a:r>
            <a:r>
              <a:rPr lang="en-US" dirty="0"/>
              <a:t> extends Cubit&lt;</a:t>
            </a:r>
            <a:r>
              <a:rPr lang="en-US" dirty="0" err="1"/>
              <a:t>CounterStates</a:t>
            </a:r>
            <a:r>
              <a:rPr lang="en-US" dirty="0"/>
              <a:t>&gt; are used to specify the generic type parameter. In this context, Cubit&lt;</a:t>
            </a:r>
            <a:r>
              <a:rPr lang="en-US" dirty="0" err="1"/>
              <a:t>CounterStates</a:t>
            </a:r>
            <a:r>
              <a:rPr lang="en-US" dirty="0"/>
              <a:t>&gt; means that the </a:t>
            </a:r>
            <a:r>
              <a:rPr lang="en-US" dirty="0" err="1"/>
              <a:t>CounterCubit</a:t>
            </a:r>
            <a:r>
              <a:rPr lang="en-US" dirty="0"/>
              <a:t> class extends the Cubit class with </a:t>
            </a:r>
            <a:r>
              <a:rPr lang="en-US" dirty="0" err="1"/>
              <a:t>CounterStates</a:t>
            </a:r>
            <a:r>
              <a:rPr lang="en-US" dirty="0"/>
              <a:t> as its state type.</a:t>
            </a:r>
          </a:p>
        </p:txBody>
      </p:sp>
    </p:spTree>
    <p:extLst>
      <p:ext uri="{BB962C8B-B14F-4D97-AF65-F5344CB8AC3E}">
        <p14:creationId xmlns:p14="http://schemas.microsoft.com/office/powerpoint/2010/main" val="2800297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Abstract class </a:t>
            </a:r>
            <a:r>
              <a:rPr lang="en-US" dirty="0" err="1"/>
              <a:t>CounterStates</a:t>
            </a:r>
            <a:r>
              <a:rPr lang="en-US" dirty="0"/>
              <a:t> -&gt; This serves as the base class for all specific states related to the counter and theme. It provides a common type for all state classes.</a:t>
            </a:r>
          </a:p>
          <a:p>
            <a:r>
              <a:rPr lang="en-US" dirty="0"/>
              <a:t>These classes inherit from </a:t>
            </a:r>
            <a:r>
              <a:rPr lang="en-US" dirty="0" err="1"/>
              <a:t>CounterStates</a:t>
            </a:r>
            <a:r>
              <a:rPr lang="en-US" dirty="0"/>
              <a:t> and represent different possible states of the application. Each class holds relevant data for that particular state.</a:t>
            </a:r>
          </a:p>
        </p:txBody>
      </p:sp>
    </p:spTree>
    <p:extLst>
      <p:ext uri="{BB962C8B-B14F-4D97-AF65-F5344CB8AC3E}">
        <p14:creationId xmlns:p14="http://schemas.microsoft.com/office/powerpoint/2010/main" val="3418686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create: (</a:t>
            </a:r>
            <a:r>
              <a:rPr lang="en-US" dirty="0" err="1"/>
              <a:t>BuildContext</a:t>
            </a:r>
            <a:r>
              <a:rPr lang="en-US" dirty="0"/>
              <a:t> context) =&gt; </a:t>
            </a:r>
            <a:r>
              <a:rPr lang="en-US" dirty="0" err="1"/>
              <a:t>CounterCubit</a:t>
            </a:r>
            <a:r>
              <a:rPr lang="en-US" dirty="0"/>
              <a:t>() is used to create and provide an instance of </a:t>
            </a:r>
            <a:r>
              <a:rPr lang="en-US" dirty="0" err="1"/>
              <a:t>CounterCubit</a:t>
            </a:r>
            <a:r>
              <a:rPr lang="en-US" dirty="0"/>
              <a:t> within a specific part of the widget tree. This is a common pattern in state management libraries like provider and </a:t>
            </a:r>
            <a:r>
              <a:rPr lang="en-US" dirty="0" err="1"/>
              <a:t>flutter_bloc</a:t>
            </a:r>
            <a:r>
              <a:rPr lang="en-US" dirty="0"/>
              <a:t>.</a:t>
            </a:r>
            <a:endParaRPr lang="ar-EG" dirty="0"/>
          </a:p>
          <a:p>
            <a:r>
              <a:rPr lang="en-US" dirty="0"/>
              <a:t>Example With Cascade Operator </a:t>
            </a:r>
            <a:endParaRPr lang="ar-EG" dirty="0"/>
          </a:p>
          <a:p>
            <a:pPr marL="158750" indent="0">
              <a:buNone/>
            </a:pPr>
            <a:r>
              <a:rPr lang="ar-EG" dirty="0"/>
              <a:t>        </a:t>
            </a:r>
            <a:r>
              <a:rPr lang="en-US" dirty="0" err="1"/>
              <a:t>AppCubit</a:t>
            </a:r>
            <a:r>
              <a:rPr lang="en-US" dirty="0"/>
              <a:t>()..</a:t>
            </a:r>
            <a:r>
              <a:rPr lang="en-US" dirty="0" err="1"/>
              <a:t>createDatabase</a:t>
            </a:r>
            <a:r>
              <a:rPr lang="en-US" dirty="0"/>
              <a:t>()</a:t>
            </a:r>
          </a:p>
          <a:p>
            <a:endParaRPr lang="en-US" dirty="0"/>
          </a:p>
          <a:p>
            <a:r>
              <a:rPr lang="en-US" dirty="0"/>
              <a:t>Example Without Cascade Operator </a:t>
            </a:r>
            <a:endParaRPr lang="ar-EG" dirty="0"/>
          </a:p>
          <a:p>
            <a:pPr marL="158750" indent="0">
              <a:buNone/>
            </a:pPr>
            <a:r>
              <a:rPr lang="ar-EG" dirty="0"/>
              <a:t>        </a:t>
            </a:r>
            <a:r>
              <a:rPr lang="en-US" dirty="0" err="1"/>
              <a:t>AppCubit</a:t>
            </a:r>
            <a:r>
              <a:rPr lang="en-US" dirty="0"/>
              <a:t> cubit = </a:t>
            </a:r>
            <a:r>
              <a:rPr lang="en-US" dirty="0" err="1"/>
              <a:t>AppCubit</a:t>
            </a:r>
            <a:r>
              <a:rPr lang="en-US" dirty="0"/>
              <a:t>();</a:t>
            </a:r>
            <a:endParaRPr lang="ar-EG" dirty="0"/>
          </a:p>
          <a:p>
            <a:pPr marL="158750" indent="0">
              <a:buNone/>
            </a:pPr>
            <a:r>
              <a:rPr lang="ar-EG" dirty="0"/>
              <a:t>        </a:t>
            </a:r>
            <a:r>
              <a:rPr lang="en-US" dirty="0" err="1"/>
              <a:t>cubit.createDatabase</a:t>
            </a:r>
            <a:r>
              <a:rPr lang="en-US" dirty="0"/>
              <a:t>();</a:t>
            </a:r>
          </a:p>
          <a:p>
            <a:endParaRPr lang="en-US" dirty="0"/>
          </a:p>
          <a:p>
            <a:r>
              <a:rPr lang="en-US" dirty="0"/>
              <a:t>create: (</a:t>
            </a:r>
            <a:r>
              <a:rPr lang="en-US" dirty="0" err="1"/>
              <a:t>BuildContext</a:t>
            </a:r>
            <a:r>
              <a:rPr lang="en-US" dirty="0"/>
              <a:t> context) {</a:t>
            </a:r>
            <a:endParaRPr lang="ar-EG" dirty="0"/>
          </a:p>
          <a:p>
            <a:pPr marL="158750" indent="0">
              <a:buNone/>
            </a:pPr>
            <a:r>
              <a:rPr lang="ar-EG" dirty="0"/>
              <a:t>            </a:t>
            </a:r>
            <a:r>
              <a:rPr lang="en-US" dirty="0"/>
              <a:t>    </a:t>
            </a:r>
            <a:r>
              <a:rPr lang="en-US" dirty="0" err="1"/>
              <a:t>AppCubit</a:t>
            </a:r>
            <a:r>
              <a:rPr lang="en-US" dirty="0"/>
              <a:t> </a:t>
            </a:r>
            <a:r>
              <a:rPr lang="en-US" dirty="0" err="1"/>
              <a:t>appCubit</a:t>
            </a:r>
            <a:r>
              <a:rPr lang="en-US" dirty="0"/>
              <a:t> = </a:t>
            </a:r>
            <a:r>
              <a:rPr lang="en-US" dirty="0" err="1"/>
              <a:t>AppCubit</a:t>
            </a:r>
            <a:r>
              <a:rPr lang="en-US" dirty="0"/>
              <a:t>();</a:t>
            </a:r>
          </a:p>
          <a:p>
            <a:pPr marL="158750" indent="0">
              <a:buNone/>
            </a:pPr>
            <a:r>
              <a:rPr lang="ar-EG" dirty="0"/>
              <a:t>        </a:t>
            </a:r>
            <a:r>
              <a:rPr lang="en-US" dirty="0"/>
              <a:t>        </a:t>
            </a:r>
            <a:r>
              <a:rPr lang="en-US" dirty="0" err="1"/>
              <a:t>appCubit.createDatabase</a:t>
            </a:r>
            <a:r>
              <a:rPr lang="en-US" dirty="0"/>
              <a:t>();</a:t>
            </a:r>
          </a:p>
          <a:p>
            <a:pPr marL="158750" indent="0">
              <a:buNone/>
            </a:pPr>
            <a:r>
              <a:rPr lang="en-US" dirty="0"/>
              <a:t>        return </a:t>
            </a:r>
            <a:r>
              <a:rPr lang="en-US" dirty="0" err="1"/>
              <a:t>appCubit</a:t>
            </a:r>
            <a:r>
              <a:rPr lang="en-US" dirty="0"/>
              <a:t>;</a:t>
            </a:r>
          </a:p>
          <a:p>
            <a:r>
              <a:rPr lang="en-US" dirty="0"/>
              <a:t>},</a:t>
            </a:r>
          </a:p>
          <a:p>
            <a:endParaRPr lang="en-US" dirty="0"/>
          </a:p>
        </p:txBody>
      </p:sp>
    </p:spTree>
    <p:extLst>
      <p:ext uri="{BB962C8B-B14F-4D97-AF65-F5344CB8AC3E}">
        <p14:creationId xmlns:p14="http://schemas.microsoft.com/office/powerpoint/2010/main" val="426851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method returns an instance of </a:t>
            </a:r>
            <a:r>
              <a:rPr lang="en-US" dirty="0" err="1"/>
              <a:t>CounterCubit</a:t>
            </a:r>
            <a:endParaRPr lang="ar-EG" dirty="0"/>
          </a:p>
          <a:p>
            <a:r>
              <a:rPr lang="en-US" dirty="0"/>
              <a:t>get(context) -&gt; It simplifies the retrieval of the </a:t>
            </a:r>
            <a:r>
              <a:rPr lang="en-US" dirty="0" err="1"/>
              <a:t>AppCubit</a:t>
            </a:r>
            <a:r>
              <a:rPr lang="en-US" dirty="0"/>
              <a:t> instance in the widget tree. Instead of writing </a:t>
            </a:r>
            <a:r>
              <a:rPr lang="en-US" dirty="0" err="1"/>
              <a:t>BlocProvider.of</a:t>
            </a:r>
            <a:r>
              <a:rPr lang="en-US" dirty="0"/>
              <a:t>&lt;</a:t>
            </a:r>
            <a:r>
              <a:rPr lang="en-US" dirty="0" err="1"/>
              <a:t>AppCubit</a:t>
            </a:r>
            <a:r>
              <a:rPr lang="en-US" dirty="0"/>
              <a:t>&gt;(context) everywhere in your code, you can just call </a:t>
            </a:r>
            <a:r>
              <a:rPr lang="en-US" dirty="0" err="1"/>
              <a:t>AppCubit.get</a:t>
            </a:r>
            <a:r>
              <a:rPr lang="en-US" dirty="0"/>
              <a:t>(context).</a:t>
            </a:r>
          </a:p>
        </p:txBody>
      </p:sp>
    </p:spTree>
    <p:extLst>
      <p:ext uri="{BB962C8B-B14F-4D97-AF65-F5344CB8AC3E}">
        <p14:creationId xmlns:p14="http://schemas.microsoft.com/office/powerpoint/2010/main" val="239322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a:extLst>
            <a:ext uri="{FF2B5EF4-FFF2-40B4-BE49-F238E27FC236}">
              <a16:creationId xmlns:a16="http://schemas.microsoft.com/office/drawing/2014/main" id="{C59426DE-D148-BEFD-B1A4-E730F18EEA78}"/>
            </a:ext>
          </a:extLst>
        </p:cNvPr>
        <p:cNvGrpSpPr/>
        <p:nvPr/>
      </p:nvGrpSpPr>
      <p:grpSpPr>
        <a:xfrm>
          <a:off x="0" y="0"/>
          <a:ext cx="0" cy="0"/>
          <a:chOff x="0" y="0"/>
          <a:chExt cx="0" cy="0"/>
        </a:xfrm>
      </p:grpSpPr>
      <p:sp>
        <p:nvSpPr>
          <p:cNvPr id="1263" name="Google Shape;1263;gd431007ba2_0_215:notes">
            <a:extLst>
              <a:ext uri="{FF2B5EF4-FFF2-40B4-BE49-F238E27FC236}">
                <a16:creationId xmlns:a16="http://schemas.microsoft.com/office/drawing/2014/main" id="{8B8562E1-9934-BB04-C4C0-8463B2501D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a:extLst>
              <a:ext uri="{FF2B5EF4-FFF2-40B4-BE49-F238E27FC236}">
                <a16:creationId xmlns:a16="http://schemas.microsoft.com/office/drawing/2014/main" id="{4842F7BF-C023-987F-A460-997FE523F2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6986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opening a dialog, the new widget subtree created by the dialog might not have access to the dependencies provided in the main widget tree. To address this, we pass the </a:t>
            </a:r>
            <a:r>
              <a:rPr lang="en-US" dirty="0" err="1"/>
              <a:t>BlocProvider</a:t>
            </a:r>
            <a:r>
              <a:rPr lang="en-US" dirty="0"/>
              <a:t> instance to the new subtree.</a:t>
            </a:r>
          </a:p>
        </p:txBody>
      </p:sp>
    </p:spTree>
    <p:extLst>
      <p:ext uri="{BB962C8B-B14F-4D97-AF65-F5344CB8AC3E}">
        <p14:creationId xmlns:p14="http://schemas.microsoft.com/office/powerpoint/2010/main" val="2446738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4697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a:extLst>
            <a:ext uri="{FF2B5EF4-FFF2-40B4-BE49-F238E27FC236}">
              <a16:creationId xmlns:a16="http://schemas.microsoft.com/office/drawing/2014/main" id="{87ABD2E1-F838-2630-707E-B4CBDD6DB1CB}"/>
            </a:ext>
          </a:extLst>
        </p:cNvPr>
        <p:cNvGrpSpPr/>
        <p:nvPr/>
      </p:nvGrpSpPr>
      <p:grpSpPr>
        <a:xfrm>
          <a:off x="0" y="0"/>
          <a:ext cx="0" cy="0"/>
          <a:chOff x="0" y="0"/>
          <a:chExt cx="0" cy="0"/>
        </a:xfrm>
      </p:grpSpPr>
      <p:sp>
        <p:nvSpPr>
          <p:cNvPr id="1263" name="Google Shape;1263;gd431007ba2_0_215:notes">
            <a:extLst>
              <a:ext uri="{FF2B5EF4-FFF2-40B4-BE49-F238E27FC236}">
                <a16:creationId xmlns:a16="http://schemas.microsoft.com/office/drawing/2014/main" id="{F1011F2A-86B2-D37B-3477-29F8C674F5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a:extLst>
              <a:ext uri="{FF2B5EF4-FFF2-40B4-BE49-F238E27FC236}">
                <a16:creationId xmlns:a16="http://schemas.microsoft.com/office/drawing/2014/main" id="{6114B466-5C0C-7B93-AA1B-9071ABF71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088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a:extLst>
            <a:ext uri="{FF2B5EF4-FFF2-40B4-BE49-F238E27FC236}">
              <a16:creationId xmlns:a16="http://schemas.microsoft.com/office/drawing/2014/main" id="{C59426DE-D148-BEFD-B1A4-E730F18EEA78}"/>
            </a:ext>
          </a:extLst>
        </p:cNvPr>
        <p:cNvGrpSpPr/>
        <p:nvPr/>
      </p:nvGrpSpPr>
      <p:grpSpPr>
        <a:xfrm>
          <a:off x="0" y="0"/>
          <a:ext cx="0" cy="0"/>
          <a:chOff x="0" y="0"/>
          <a:chExt cx="0" cy="0"/>
        </a:xfrm>
      </p:grpSpPr>
      <p:sp>
        <p:nvSpPr>
          <p:cNvPr id="1263" name="Google Shape;1263;gd431007ba2_0_215:notes">
            <a:extLst>
              <a:ext uri="{FF2B5EF4-FFF2-40B4-BE49-F238E27FC236}">
                <a16:creationId xmlns:a16="http://schemas.microsoft.com/office/drawing/2014/main" id="{8B8562E1-9934-BB04-C4C0-8463B2501D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a:extLst>
              <a:ext uri="{FF2B5EF4-FFF2-40B4-BE49-F238E27FC236}">
                <a16:creationId xmlns:a16="http://schemas.microsoft.com/office/drawing/2014/main" id="{4842F7BF-C023-987F-A460-997FE523F2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Everything in Flutter is a widget. Widgets describe what the UI should look like given the current state and configuration. </a:t>
            </a:r>
          </a:p>
          <a:p>
            <a:pPr marL="171450" lvl="0" indent="-171450" algn="l" rtl="0">
              <a:spcBef>
                <a:spcPts val="0"/>
              </a:spcBef>
              <a:spcAft>
                <a:spcPts val="0"/>
              </a:spcAft>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38941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a:extLst>
            <a:ext uri="{FF2B5EF4-FFF2-40B4-BE49-F238E27FC236}">
              <a16:creationId xmlns:a16="http://schemas.microsoft.com/office/drawing/2014/main" id="{C59426DE-D148-BEFD-B1A4-E730F18EEA78}"/>
            </a:ext>
          </a:extLst>
        </p:cNvPr>
        <p:cNvGrpSpPr/>
        <p:nvPr/>
      </p:nvGrpSpPr>
      <p:grpSpPr>
        <a:xfrm>
          <a:off x="0" y="0"/>
          <a:ext cx="0" cy="0"/>
          <a:chOff x="0" y="0"/>
          <a:chExt cx="0" cy="0"/>
        </a:xfrm>
      </p:grpSpPr>
      <p:sp>
        <p:nvSpPr>
          <p:cNvPr id="1263" name="Google Shape;1263;gd431007ba2_0_215:notes">
            <a:extLst>
              <a:ext uri="{FF2B5EF4-FFF2-40B4-BE49-F238E27FC236}">
                <a16:creationId xmlns:a16="http://schemas.microsoft.com/office/drawing/2014/main" id="{8B8562E1-9934-BB04-C4C0-8463B2501D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a:extLst>
              <a:ext uri="{FF2B5EF4-FFF2-40B4-BE49-F238E27FC236}">
                <a16:creationId xmlns:a16="http://schemas.microsoft.com/office/drawing/2014/main" id="{4842F7BF-C023-987F-A460-997FE523F2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2648061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a:extLst>
            <a:ext uri="{FF2B5EF4-FFF2-40B4-BE49-F238E27FC236}">
              <a16:creationId xmlns:a16="http://schemas.microsoft.com/office/drawing/2014/main" id="{C59426DE-D148-BEFD-B1A4-E730F18EEA78}"/>
            </a:ext>
          </a:extLst>
        </p:cNvPr>
        <p:cNvGrpSpPr/>
        <p:nvPr/>
      </p:nvGrpSpPr>
      <p:grpSpPr>
        <a:xfrm>
          <a:off x="0" y="0"/>
          <a:ext cx="0" cy="0"/>
          <a:chOff x="0" y="0"/>
          <a:chExt cx="0" cy="0"/>
        </a:xfrm>
      </p:grpSpPr>
      <p:sp>
        <p:nvSpPr>
          <p:cNvPr id="1263" name="Google Shape;1263;gd431007ba2_0_215:notes">
            <a:extLst>
              <a:ext uri="{FF2B5EF4-FFF2-40B4-BE49-F238E27FC236}">
                <a16:creationId xmlns:a16="http://schemas.microsoft.com/office/drawing/2014/main" id="{8B8562E1-9934-BB04-C4C0-8463B2501D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a:extLst>
              <a:ext uri="{FF2B5EF4-FFF2-40B4-BE49-F238E27FC236}">
                <a16:creationId xmlns:a16="http://schemas.microsoft.com/office/drawing/2014/main" id="{4842F7BF-C023-987F-A460-997FE523F2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lang="en-US" dirty="0"/>
          </a:p>
        </p:txBody>
      </p:sp>
    </p:spTree>
    <p:extLst>
      <p:ext uri="{BB962C8B-B14F-4D97-AF65-F5344CB8AC3E}">
        <p14:creationId xmlns:p14="http://schemas.microsoft.com/office/powerpoint/2010/main" val="316827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a:extLst>
            <a:ext uri="{FF2B5EF4-FFF2-40B4-BE49-F238E27FC236}">
              <a16:creationId xmlns:a16="http://schemas.microsoft.com/office/drawing/2014/main" id="{C59426DE-D148-BEFD-B1A4-E730F18EEA78}"/>
            </a:ext>
          </a:extLst>
        </p:cNvPr>
        <p:cNvGrpSpPr/>
        <p:nvPr/>
      </p:nvGrpSpPr>
      <p:grpSpPr>
        <a:xfrm>
          <a:off x="0" y="0"/>
          <a:ext cx="0" cy="0"/>
          <a:chOff x="0" y="0"/>
          <a:chExt cx="0" cy="0"/>
        </a:xfrm>
      </p:grpSpPr>
      <p:sp>
        <p:nvSpPr>
          <p:cNvPr id="1263" name="Google Shape;1263;gd431007ba2_0_215:notes">
            <a:extLst>
              <a:ext uri="{FF2B5EF4-FFF2-40B4-BE49-F238E27FC236}">
                <a16:creationId xmlns:a16="http://schemas.microsoft.com/office/drawing/2014/main" id="{8B8562E1-9934-BB04-C4C0-8463B2501D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a:extLst>
              <a:ext uri="{FF2B5EF4-FFF2-40B4-BE49-F238E27FC236}">
                <a16:creationId xmlns:a16="http://schemas.microsoft.com/office/drawing/2014/main" id="{4842F7BF-C023-987F-A460-997FE523F2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796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a:extLst>
            <a:ext uri="{FF2B5EF4-FFF2-40B4-BE49-F238E27FC236}">
              <a16:creationId xmlns:a16="http://schemas.microsoft.com/office/drawing/2014/main" id="{C59426DE-D148-BEFD-B1A4-E730F18EEA78}"/>
            </a:ext>
          </a:extLst>
        </p:cNvPr>
        <p:cNvGrpSpPr/>
        <p:nvPr/>
      </p:nvGrpSpPr>
      <p:grpSpPr>
        <a:xfrm>
          <a:off x="0" y="0"/>
          <a:ext cx="0" cy="0"/>
          <a:chOff x="0" y="0"/>
          <a:chExt cx="0" cy="0"/>
        </a:xfrm>
      </p:grpSpPr>
      <p:sp>
        <p:nvSpPr>
          <p:cNvPr id="1263" name="Google Shape;1263;gd431007ba2_0_215:notes">
            <a:extLst>
              <a:ext uri="{FF2B5EF4-FFF2-40B4-BE49-F238E27FC236}">
                <a16:creationId xmlns:a16="http://schemas.microsoft.com/office/drawing/2014/main" id="{8B8562E1-9934-BB04-C4C0-8463B2501D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a:extLst>
              <a:ext uri="{FF2B5EF4-FFF2-40B4-BE49-F238E27FC236}">
                <a16:creationId xmlns:a16="http://schemas.microsoft.com/office/drawing/2014/main" id="{4842F7BF-C023-987F-A460-997FE523F2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835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7621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647450" y="1401863"/>
            <a:ext cx="5849100" cy="180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400">
                <a:solidFill>
                  <a:srgbClr val="FEF5EE"/>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sp>
        <p:nvSpPr>
          <p:cNvPr id="11" name="Google Shape;11;p2"/>
          <p:cNvSpPr txBox="1">
            <a:spLocks noGrp="1"/>
          </p:cNvSpPr>
          <p:nvPr>
            <p:ph type="subTitle" idx="1"/>
          </p:nvPr>
        </p:nvSpPr>
        <p:spPr>
          <a:xfrm>
            <a:off x="2112750" y="3294338"/>
            <a:ext cx="4918500" cy="447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1600">
                <a:solidFill>
                  <a:schemeClr val="lt1"/>
                </a:solidFill>
                <a:latin typeface="Fira Sans"/>
                <a:ea typeface="Fira Sans"/>
                <a:cs typeface="Fira Sans"/>
                <a:sym typeface="Fira Sans"/>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dirty="0"/>
          </a:p>
        </p:txBody>
      </p:sp>
      <p:grpSp>
        <p:nvGrpSpPr>
          <p:cNvPr id="12" name="Google Shape;12;p2"/>
          <p:cNvGrpSpPr/>
          <p:nvPr/>
        </p:nvGrpSpPr>
        <p:grpSpPr>
          <a:xfrm>
            <a:off x="281804" y="-392500"/>
            <a:ext cx="9401521" cy="6376725"/>
            <a:chOff x="281804" y="-392500"/>
            <a:chExt cx="9401521" cy="6376725"/>
          </a:xfrm>
        </p:grpSpPr>
        <p:sp>
          <p:nvSpPr>
            <p:cNvPr id="13" name="Google Shape;13;p2"/>
            <p:cNvSpPr/>
            <p:nvPr/>
          </p:nvSpPr>
          <p:spPr>
            <a:xfrm>
              <a:off x="8430763" y="452938"/>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5580850" y="4608575"/>
              <a:ext cx="2245400" cy="1375650"/>
              <a:chOff x="5111150" y="2877825"/>
              <a:chExt cx="2245400" cy="1375650"/>
            </a:xfrm>
          </p:grpSpPr>
          <p:sp>
            <p:nvSpPr>
              <p:cNvPr id="15" name="Google Shape;15;p2"/>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5690188" y="-392500"/>
              <a:ext cx="893575" cy="845450"/>
              <a:chOff x="953550" y="2233250"/>
              <a:chExt cx="893575" cy="845450"/>
            </a:xfrm>
          </p:grpSpPr>
          <p:sp>
            <p:nvSpPr>
              <p:cNvPr id="19" name="Google Shape;19;p2"/>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561262" y="4087451"/>
              <a:ext cx="893540" cy="680037"/>
              <a:chOff x="3101450" y="3853500"/>
              <a:chExt cx="938100" cy="713950"/>
            </a:xfrm>
          </p:grpSpPr>
          <p:sp>
            <p:nvSpPr>
              <p:cNvPr id="22" name="Google Shape;22;p2"/>
              <p:cNvSpPr/>
              <p:nvPr/>
            </p:nvSpPr>
            <p:spPr>
              <a:xfrm>
                <a:off x="3542850" y="3853500"/>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01450" y="4071500"/>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p:nvPr/>
          </p:nvSpPr>
          <p:spPr>
            <a:xfrm rot="7969938">
              <a:off x="453289" y="1342091"/>
              <a:ext cx="830030" cy="830030"/>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5" name="Google Shape;25;p2"/>
            <p:cNvGrpSpPr/>
            <p:nvPr/>
          </p:nvGrpSpPr>
          <p:grpSpPr>
            <a:xfrm>
              <a:off x="5348740" y="-363190"/>
              <a:ext cx="797910" cy="713952"/>
              <a:chOff x="713224" y="3796911"/>
              <a:chExt cx="875670" cy="783529"/>
            </a:xfrm>
          </p:grpSpPr>
          <p:sp>
            <p:nvSpPr>
              <p:cNvPr id="26" name="Google Shape;26;p2"/>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8591725" y="2881175"/>
              <a:ext cx="1091600" cy="1092375"/>
              <a:chOff x="8430775" y="2466700"/>
              <a:chExt cx="1091600" cy="1092375"/>
            </a:xfrm>
          </p:grpSpPr>
          <p:grpSp>
            <p:nvGrpSpPr>
              <p:cNvPr id="29" name="Google Shape;29;p2"/>
              <p:cNvGrpSpPr/>
              <p:nvPr/>
            </p:nvGrpSpPr>
            <p:grpSpPr>
              <a:xfrm>
                <a:off x="8431525" y="2469000"/>
                <a:ext cx="1090850" cy="1090075"/>
                <a:chOff x="8431525" y="2469000"/>
                <a:chExt cx="1090850" cy="1090075"/>
              </a:xfrm>
            </p:grpSpPr>
            <p:sp>
              <p:nvSpPr>
                <p:cNvPr id="30" name="Google Shape;30;p2"/>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8431525" y="2530400"/>
                  <a:ext cx="1090850" cy="1028675"/>
                  <a:chOff x="8431525" y="2530400"/>
                  <a:chExt cx="1090850" cy="1028675"/>
                </a:xfrm>
              </p:grpSpPr>
              <p:sp>
                <p:nvSpPr>
                  <p:cNvPr id="33" name="Google Shape;33;p2"/>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 name="Google Shape;55;p2"/>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flipH="1">
              <a:off x="8476291" y="3192465"/>
              <a:ext cx="667708" cy="469783"/>
              <a:chOff x="-12" y="3187850"/>
              <a:chExt cx="893614" cy="628725"/>
            </a:xfrm>
          </p:grpSpPr>
          <p:sp>
            <p:nvSpPr>
              <p:cNvPr id="57" name="Google Shape;57;p2"/>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2"/>
          <p:cNvGrpSpPr/>
          <p:nvPr/>
        </p:nvGrpSpPr>
        <p:grpSpPr>
          <a:xfrm>
            <a:off x="1047575" y="0"/>
            <a:ext cx="2658575" cy="5092950"/>
            <a:chOff x="1047575" y="0"/>
            <a:chExt cx="2658575" cy="5092950"/>
          </a:xfrm>
        </p:grpSpPr>
        <p:grpSp>
          <p:nvGrpSpPr>
            <p:cNvPr id="71" name="Google Shape;71;p2"/>
            <p:cNvGrpSpPr/>
            <p:nvPr/>
          </p:nvGrpSpPr>
          <p:grpSpPr>
            <a:xfrm>
              <a:off x="1047575" y="0"/>
              <a:ext cx="962650" cy="452950"/>
              <a:chOff x="1060275" y="1053875"/>
              <a:chExt cx="962650" cy="452950"/>
            </a:xfrm>
          </p:grpSpPr>
          <p:sp>
            <p:nvSpPr>
              <p:cNvPr id="72" name="Google Shape;72;p2"/>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2966125" y="4831150"/>
              <a:ext cx="740025" cy="261800"/>
              <a:chOff x="2966125" y="4831150"/>
              <a:chExt cx="740025" cy="261800"/>
            </a:xfrm>
          </p:grpSpPr>
          <p:sp>
            <p:nvSpPr>
              <p:cNvPr id="88" name="Google Shape;88;p2"/>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6"/>
        <p:cNvGrpSpPr/>
        <p:nvPr/>
      </p:nvGrpSpPr>
      <p:grpSpPr>
        <a:xfrm>
          <a:off x="0" y="0"/>
          <a:ext cx="0" cy="0"/>
          <a:chOff x="0" y="0"/>
          <a:chExt cx="0" cy="0"/>
        </a:xfrm>
      </p:grpSpPr>
      <p:pic>
        <p:nvPicPr>
          <p:cNvPr id="97" name="Google Shape;97;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98" name="Google Shape;98;p3"/>
          <p:cNvSpPr txBox="1">
            <a:spLocks noGrp="1"/>
          </p:cNvSpPr>
          <p:nvPr>
            <p:ph type="title"/>
          </p:nvPr>
        </p:nvSpPr>
        <p:spPr>
          <a:xfrm>
            <a:off x="2425800" y="1745138"/>
            <a:ext cx="4292400" cy="1555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600">
                <a:latin typeface="Fira Sans" panose="020B0503050000020004" pitchFamily="34"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99" name="Google Shape;99;p3"/>
          <p:cNvSpPr txBox="1">
            <a:spLocks noGrp="1"/>
          </p:cNvSpPr>
          <p:nvPr>
            <p:ph type="title" idx="2" hasCustomPrompt="1"/>
          </p:nvPr>
        </p:nvSpPr>
        <p:spPr>
          <a:xfrm>
            <a:off x="3787200" y="768100"/>
            <a:ext cx="1569600" cy="129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accent1"/>
                </a:solidFill>
                <a:latin typeface="Fira Sans" panose="020B05030500000200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00" name="Google Shape;100;p3"/>
          <p:cNvSpPr txBox="1">
            <a:spLocks noGrp="1"/>
          </p:cNvSpPr>
          <p:nvPr>
            <p:ph type="subTitle" idx="1"/>
          </p:nvPr>
        </p:nvSpPr>
        <p:spPr>
          <a:xfrm>
            <a:off x="2425800" y="3436200"/>
            <a:ext cx="4292400" cy="4365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grpSp>
        <p:nvGrpSpPr>
          <p:cNvPr id="101" name="Google Shape;101;p3"/>
          <p:cNvGrpSpPr/>
          <p:nvPr/>
        </p:nvGrpSpPr>
        <p:grpSpPr>
          <a:xfrm>
            <a:off x="0" y="-498050"/>
            <a:ext cx="9653837" cy="6710875"/>
            <a:chOff x="0" y="-498050"/>
            <a:chExt cx="9653837" cy="6710875"/>
          </a:xfrm>
        </p:grpSpPr>
        <p:grpSp>
          <p:nvGrpSpPr>
            <p:cNvPr id="102" name="Google Shape;102;p3"/>
            <p:cNvGrpSpPr/>
            <p:nvPr/>
          </p:nvGrpSpPr>
          <p:grpSpPr>
            <a:xfrm flipH="1">
              <a:off x="310079" y="4837175"/>
              <a:ext cx="2245400" cy="1375650"/>
              <a:chOff x="6101750" y="3106425"/>
              <a:chExt cx="2245400" cy="1375650"/>
            </a:xfrm>
          </p:grpSpPr>
          <p:sp>
            <p:nvSpPr>
              <p:cNvPr id="103" name="Google Shape;103;p3"/>
              <p:cNvSpPr/>
              <p:nvPr/>
            </p:nvSpPr>
            <p:spPr>
              <a:xfrm>
                <a:off x="7074375" y="31064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6101750" y="31064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408825" y="31831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flipH="1">
              <a:off x="2195291" y="-498050"/>
              <a:ext cx="893575" cy="845450"/>
              <a:chOff x="1301425" y="2127700"/>
              <a:chExt cx="893575" cy="845450"/>
            </a:xfrm>
          </p:grpSpPr>
          <p:sp>
            <p:nvSpPr>
              <p:cNvPr id="107" name="Google Shape;107;p3"/>
              <p:cNvSpPr/>
              <p:nvPr/>
            </p:nvSpPr>
            <p:spPr>
              <a:xfrm>
                <a:off x="1301425" y="223337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490275" y="212770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3"/>
            <p:cNvSpPr/>
            <p:nvPr/>
          </p:nvSpPr>
          <p:spPr>
            <a:xfrm rot="-7969938" flipH="1">
              <a:off x="171485" y="2008491"/>
              <a:ext cx="830030" cy="830030"/>
            </a:xfrm>
            <a:prstGeom prst="pie">
              <a:avLst>
                <a:gd name="adj1" fmla="val 0"/>
                <a:gd name="adj2" fmla="val 10739212"/>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10" name="Google Shape;110;p3"/>
            <p:cNvGrpSpPr/>
            <p:nvPr/>
          </p:nvGrpSpPr>
          <p:grpSpPr>
            <a:xfrm flipH="1">
              <a:off x="6718192" y="-177574"/>
              <a:ext cx="704681" cy="630529"/>
              <a:chOff x="-3286650" y="4000616"/>
              <a:chExt cx="773355" cy="691977"/>
            </a:xfrm>
          </p:grpSpPr>
          <p:sp>
            <p:nvSpPr>
              <p:cNvPr id="111" name="Google Shape;111;p3"/>
              <p:cNvSpPr/>
              <p:nvPr/>
            </p:nvSpPr>
            <p:spPr>
              <a:xfrm flipH="1">
                <a:off x="-3286650" y="4039131"/>
                <a:ext cx="679172" cy="653462"/>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flipH="1">
                <a:off x="-3192466" y="4000616"/>
                <a:ext cx="679172" cy="653462"/>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3"/>
            <p:cNvGrpSpPr/>
            <p:nvPr/>
          </p:nvGrpSpPr>
          <p:grpSpPr>
            <a:xfrm>
              <a:off x="8562237" y="1264263"/>
              <a:ext cx="1091600" cy="1092375"/>
              <a:chOff x="8430775" y="2466700"/>
              <a:chExt cx="1091600" cy="1092375"/>
            </a:xfrm>
          </p:grpSpPr>
          <p:grpSp>
            <p:nvGrpSpPr>
              <p:cNvPr id="114" name="Google Shape;114;p3"/>
              <p:cNvGrpSpPr/>
              <p:nvPr/>
            </p:nvGrpSpPr>
            <p:grpSpPr>
              <a:xfrm>
                <a:off x="8431525" y="2469000"/>
                <a:ext cx="1090850" cy="1090075"/>
                <a:chOff x="8431525" y="2469000"/>
                <a:chExt cx="1090850" cy="1090075"/>
              </a:xfrm>
            </p:grpSpPr>
            <p:sp>
              <p:nvSpPr>
                <p:cNvPr id="115" name="Google Shape;115;p3"/>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3"/>
                <p:cNvGrpSpPr/>
                <p:nvPr/>
              </p:nvGrpSpPr>
              <p:grpSpPr>
                <a:xfrm>
                  <a:off x="8431525" y="2530400"/>
                  <a:ext cx="1090850" cy="1028675"/>
                  <a:chOff x="8431525" y="2530400"/>
                  <a:chExt cx="1090850" cy="1028675"/>
                </a:xfrm>
              </p:grpSpPr>
              <p:sp>
                <p:nvSpPr>
                  <p:cNvPr id="118" name="Google Shape;118;p3"/>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0" name="Google Shape;140;p3"/>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3"/>
            <p:cNvGrpSpPr/>
            <p:nvPr/>
          </p:nvGrpSpPr>
          <p:grpSpPr>
            <a:xfrm flipH="1">
              <a:off x="8446804" y="1575552"/>
              <a:ext cx="667708" cy="469783"/>
              <a:chOff x="-12" y="3187850"/>
              <a:chExt cx="893614" cy="628725"/>
            </a:xfrm>
          </p:grpSpPr>
          <p:sp>
            <p:nvSpPr>
              <p:cNvPr id="142" name="Google Shape;142;p3"/>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 name="Google Shape;155;p3"/>
          <p:cNvGrpSpPr/>
          <p:nvPr/>
        </p:nvGrpSpPr>
        <p:grpSpPr>
          <a:xfrm>
            <a:off x="258704" y="76200"/>
            <a:ext cx="8035700" cy="5016750"/>
            <a:chOff x="258704" y="76200"/>
            <a:chExt cx="8035700" cy="5016750"/>
          </a:xfrm>
        </p:grpSpPr>
        <p:grpSp>
          <p:nvGrpSpPr>
            <p:cNvPr id="156" name="Google Shape;156;p3"/>
            <p:cNvGrpSpPr/>
            <p:nvPr/>
          </p:nvGrpSpPr>
          <p:grpSpPr>
            <a:xfrm flipH="1">
              <a:off x="258704" y="76200"/>
              <a:ext cx="962650" cy="452950"/>
              <a:chOff x="1060275" y="1053875"/>
              <a:chExt cx="962650" cy="452950"/>
            </a:xfrm>
          </p:grpSpPr>
          <p:sp>
            <p:nvSpPr>
              <p:cNvPr id="157" name="Google Shape;157;p3"/>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3"/>
            <p:cNvGrpSpPr/>
            <p:nvPr/>
          </p:nvGrpSpPr>
          <p:grpSpPr>
            <a:xfrm flipH="1">
              <a:off x="7554379" y="4831150"/>
              <a:ext cx="740025" cy="261800"/>
              <a:chOff x="2966125" y="4831150"/>
              <a:chExt cx="740025" cy="261800"/>
            </a:xfrm>
          </p:grpSpPr>
          <p:sp>
            <p:nvSpPr>
              <p:cNvPr id="173" name="Google Shape;173;p3"/>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5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52"/>
        <p:cNvGrpSpPr/>
        <p:nvPr/>
      </p:nvGrpSpPr>
      <p:grpSpPr>
        <a:xfrm>
          <a:off x="0" y="0"/>
          <a:ext cx="0" cy="0"/>
          <a:chOff x="0" y="0"/>
          <a:chExt cx="0" cy="0"/>
        </a:xfrm>
      </p:grpSpPr>
      <p:pic>
        <p:nvPicPr>
          <p:cNvPr id="553" name="Google Shape;553;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54" name="Google Shape;554;p13"/>
          <p:cNvSpPr txBox="1">
            <a:spLocks noGrp="1"/>
          </p:cNvSpPr>
          <p:nvPr>
            <p:ph type="subTitle" idx="1"/>
          </p:nvPr>
        </p:nvSpPr>
        <p:spPr>
          <a:xfrm>
            <a:off x="1952276" y="2098650"/>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5" name="Google Shape;555;p13"/>
          <p:cNvSpPr txBox="1">
            <a:spLocks noGrp="1"/>
          </p:cNvSpPr>
          <p:nvPr>
            <p:ph type="subTitle" idx="2"/>
          </p:nvPr>
        </p:nvSpPr>
        <p:spPr>
          <a:xfrm>
            <a:off x="1952276" y="3908305"/>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6" name="Google Shape;556;p13"/>
          <p:cNvSpPr txBox="1">
            <a:spLocks noGrp="1"/>
          </p:cNvSpPr>
          <p:nvPr>
            <p:ph type="subTitle" idx="3"/>
          </p:nvPr>
        </p:nvSpPr>
        <p:spPr>
          <a:xfrm>
            <a:off x="5908175" y="3908275"/>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7" name="Google Shape;557;p13"/>
          <p:cNvSpPr txBox="1">
            <a:spLocks noGrp="1"/>
          </p:cNvSpPr>
          <p:nvPr>
            <p:ph type="subTitle" idx="4"/>
          </p:nvPr>
        </p:nvSpPr>
        <p:spPr>
          <a:xfrm>
            <a:off x="5908175" y="2098650"/>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8" name="Google Shape;558;p13"/>
          <p:cNvSpPr txBox="1">
            <a:spLocks noGrp="1"/>
          </p:cNvSpPr>
          <p:nvPr>
            <p:ph type="title" hasCustomPrompt="1"/>
          </p:nvPr>
        </p:nvSpPr>
        <p:spPr>
          <a:xfrm>
            <a:off x="925374" y="1405073"/>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accent1"/>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59" name="Google Shape;559;p13"/>
          <p:cNvSpPr txBox="1">
            <a:spLocks noGrp="1"/>
          </p:cNvSpPr>
          <p:nvPr>
            <p:ph type="title" idx="5" hasCustomPrompt="1"/>
          </p:nvPr>
        </p:nvSpPr>
        <p:spPr>
          <a:xfrm>
            <a:off x="4882028" y="3210168"/>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accen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560" name="Google Shape;560;p13"/>
          <p:cNvSpPr txBox="1">
            <a:spLocks noGrp="1"/>
          </p:cNvSpPr>
          <p:nvPr>
            <p:ph type="title" idx="6" hasCustomPrompt="1"/>
          </p:nvPr>
        </p:nvSpPr>
        <p:spPr>
          <a:xfrm>
            <a:off x="925374" y="3210170"/>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dk2"/>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61" name="Google Shape;561;p13"/>
          <p:cNvSpPr txBox="1">
            <a:spLocks noGrp="1"/>
          </p:cNvSpPr>
          <p:nvPr>
            <p:ph type="title" idx="7" hasCustomPrompt="1"/>
          </p:nvPr>
        </p:nvSpPr>
        <p:spPr>
          <a:xfrm>
            <a:off x="4882028" y="1405073"/>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lt2"/>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62" name="Google Shape;562;p13"/>
          <p:cNvSpPr txBox="1">
            <a:spLocks noGrp="1"/>
          </p:cNvSpPr>
          <p:nvPr>
            <p:ph type="subTitle" idx="8"/>
          </p:nvPr>
        </p:nvSpPr>
        <p:spPr>
          <a:xfrm>
            <a:off x="1953026" y="1405075"/>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3" name="Google Shape;563;p13"/>
          <p:cNvSpPr txBox="1">
            <a:spLocks noGrp="1"/>
          </p:cNvSpPr>
          <p:nvPr>
            <p:ph type="subTitle" idx="9"/>
          </p:nvPr>
        </p:nvSpPr>
        <p:spPr>
          <a:xfrm>
            <a:off x="1953026" y="3214751"/>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4" name="Google Shape;564;p13"/>
          <p:cNvSpPr txBox="1">
            <a:spLocks noGrp="1"/>
          </p:cNvSpPr>
          <p:nvPr>
            <p:ph type="subTitle" idx="13"/>
          </p:nvPr>
        </p:nvSpPr>
        <p:spPr>
          <a:xfrm>
            <a:off x="5908926" y="3214709"/>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5" name="Google Shape;565;p13"/>
          <p:cNvSpPr txBox="1">
            <a:spLocks noGrp="1"/>
          </p:cNvSpPr>
          <p:nvPr>
            <p:ph type="subTitle" idx="14"/>
          </p:nvPr>
        </p:nvSpPr>
        <p:spPr>
          <a:xfrm>
            <a:off x="5908926" y="1405075"/>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grpSp>
        <p:nvGrpSpPr>
          <p:cNvPr id="566" name="Google Shape;566;p13"/>
          <p:cNvGrpSpPr/>
          <p:nvPr/>
        </p:nvGrpSpPr>
        <p:grpSpPr>
          <a:xfrm>
            <a:off x="6911450" y="93625"/>
            <a:ext cx="2088800" cy="261775"/>
            <a:chOff x="2525700" y="1149850"/>
            <a:chExt cx="2088800" cy="261775"/>
          </a:xfrm>
        </p:grpSpPr>
        <p:sp>
          <p:nvSpPr>
            <p:cNvPr id="567" name="Google Shape;567;p13"/>
            <p:cNvSpPr/>
            <p:nvPr/>
          </p:nvSpPr>
          <p:spPr>
            <a:xfrm>
              <a:off x="431895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a:off x="409477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a:off x="387062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6" y="2211"/>
                    <a:pt x="2856" y="1413"/>
                  </a:cubicBezTo>
                  <a:cubicBezTo>
                    <a:pt x="2856"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a:off x="3646475" y="1149850"/>
              <a:ext cx="71425" cy="70650"/>
            </a:xfrm>
            <a:custGeom>
              <a:avLst/>
              <a:gdLst/>
              <a:ahLst/>
              <a:cxnLst/>
              <a:rect l="l" t="t" r="r" b="b"/>
              <a:pathLst>
                <a:path w="2857" h="2826" extrusionOk="0">
                  <a:moveTo>
                    <a:pt x="1444" y="0"/>
                  </a:moveTo>
                  <a:cubicBezTo>
                    <a:pt x="645" y="0"/>
                    <a:pt x="1" y="614"/>
                    <a:pt x="1" y="1413"/>
                  </a:cubicBezTo>
                  <a:cubicBezTo>
                    <a:pt x="1"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a:off x="431895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a:off x="454310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a:off x="454310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a:off x="409477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a:off x="387062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6" y="2211"/>
                    <a:pt x="2856" y="1413"/>
                  </a:cubicBezTo>
                  <a:cubicBezTo>
                    <a:pt x="2856"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a:off x="3646475" y="1340225"/>
              <a:ext cx="71425" cy="71400"/>
            </a:xfrm>
            <a:custGeom>
              <a:avLst/>
              <a:gdLst/>
              <a:ahLst/>
              <a:cxnLst/>
              <a:rect l="l" t="t" r="r" b="b"/>
              <a:pathLst>
                <a:path w="2857" h="2856" extrusionOk="0">
                  <a:moveTo>
                    <a:pt x="1444" y="0"/>
                  </a:moveTo>
                  <a:cubicBezTo>
                    <a:pt x="645" y="0"/>
                    <a:pt x="1" y="645"/>
                    <a:pt x="1" y="1413"/>
                  </a:cubicBezTo>
                  <a:cubicBezTo>
                    <a:pt x="1"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3198175" y="1149850"/>
              <a:ext cx="71400" cy="70650"/>
            </a:xfrm>
            <a:custGeom>
              <a:avLst/>
              <a:gdLst/>
              <a:ahLst/>
              <a:cxnLst/>
              <a:rect l="l" t="t" r="r" b="b"/>
              <a:pathLst>
                <a:path w="2856"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297402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274987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2525700"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3198175" y="1340225"/>
              <a:ext cx="71400" cy="71400"/>
            </a:xfrm>
            <a:custGeom>
              <a:avLst/>
              <a:gdLst/>
              <a:ahLst/>
              <a:cxnLst/>
              <a:rect l="l" t="t" r="r" b="b"/>
              <a:pathLst>
                <a:path w="2856"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3422325" y="1149850"/>
              <a:ext cx="71425" cy="70650"/>
            </a:xfrm>
            <a:custGeom>
              <a:avLst/>
              <a:gdLst/>
              <a:ahLst/>
              <a:cxnLst/>
              <a:rect l="l" t="t" r="r" b="b"/>
              <a:pathLst>
                <a:path w="2857"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3422325" y="1340225"/>
              <a:ext cx="71425" cy="71400"/>
            </a:xfrm>
            <a:custGeom>
              <a:avLst/>
              <a:gdLst/>
              <a:ahLst/>
              <a:cxnLst/>
              <a:rect l="l" t="t" r="r" b="b"/>
              <a:pathLst>
                <a:path w="2857"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297402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274987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2525700"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13"/>
          <p:cNvGrpSpPr/>
          <p:nvPr/>
        </p:nvGrpSpPr>
        <p:grpSpPr>
          <a:xfrm>
            <a:off x="-563133" y="-251175"/>
            <a:ext cx="9639781" cy="5713125"/>
            <a:chOff x="-563133" y="-251175"/>
            <a:chExt cx="9639781" cy="5713125"/>
          </a:xfrm>
        </p:grpSpPr>
        <p:grpSp>
          <p:nvGrpSpPr>
            <p:cNvPr id="588" name="Google Shape;588;p13"/>
            <p:cNvGrpSpPr/>
            <p:nvPr/>
          </p:nvGrpSpPr>
          <p:grpSpPr>
            <a:xfrm flipH="1">
              <a:off x="378277" y="-221865"/>
              <a:ext cx="797910" cy="713952"/>
              <a:chOff x="713224" y="3796911"/>
              <a:chExt cx="875670" cy="783529"/>
            </a:xfrm>
          </p:grpSpPr>
          <p:sp>
            <p:nvSpPr>
              <p:cNvPr id="589" name="Google Shape;589;p13"/>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13"/>
            <p:cNvGrpSpPr/>
            <p:nvPr/>
          </p:nvGrpSpPr>
          <p:grpSpPr>
            <a:xfrm rot="5400000">
              <a:off x="-933950" y="3918116"/>
              <a:ext cx="1914653" cy="1173017"/>
              <a:chOff x="5111150" y="2877825"/>
              <a:chExt cx="2245400" cy="1375650"/>
            </a:xfrm>
          </p:grpSpPr>
          <p:sp>
            <p:nvSpPr>
              <p:cNvPr id="592" name="Google Shape;592;p13"/>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13"/>
            <p:cNvGrpSpPr/>
            <p:nvPr/>
          </p:nvGrpSpPr>
          <p:grpSpPr>
            <a:xfrm flipH="1">
              <a:off x="-58835" y="-251175"/>
              <a:ext cx="893575" cy="845450"/>
              <a:chOff x="953550" y="2233250"/>
              <a:chExt cx="893575" cy="845450"/>
            </a:xfrm>
          </p:grpSpPr>
          <p:sp>
            <p:nvSpPr>
              <p:cNvPr id="596" name="Google Shape;596;p13"/>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 name="Google Shape;598;p13"/>
            <p:cNvSpPr/>
            <p:nvPr/>
          </p:nvSpPr>
          <p:spPr>
            <a:xfrm rot="-4253796">
              <a:off x="8217475" y="4126510"/>
              <a:ext cx="756247" cy="756247"/>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599" name="Google Shape;599;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Fira Sans" panose="020B05030500000200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24"/>
        <p:cNvGrpSpPr/>
        <p:nvPr/>
      </p:nvGrpSpPr>
      <p:grpSpPr>
        <a:xfrm>
          <a:off x="0" y="0"/>
          <a:ext cx="0" cy="0"/>
          <a:chOff x="0" y="0"/>
          <a:chExt cx="0" cy="0"/>
        </a:xfrm>
      </p:grpSpPr>
      <p:pic>
        <p:nvPicPr>
          <p:cNvPr id="1125" name="Google Shape;1125;p2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126" name="Google Shape;1126;p24"/>
          <p:cNvGrpSpPr/>
          <p:nvPr/>
        </p:nvGrpSpPr>
        <p:grpSpPr>
          <a:xfrm>
            <a:off x="-180771" y="-305950"/>
            <a:ext cx="9987196" cy="5481831"/>
            <a:chOff x="-180771" y="-305950"/>
            <a:chExt cx="9987196" cy="5481831"/>
          </a:xfrm>
        </p:grpSpPr>
        <p:grpSp>
          <p:nvGrpSpPr>
            <p:cNvPr id="1127" name="Google Shape;1127;p24"/>
            <p:cNvGrpSpPr/>
            <p:nvPr/>
          </p:nvGrpSpPr>
          <p:grpSpPr>
            <a:xfrm rot="-5400000">
              <a:off x="7995900" y="2905800"/>
              <a:ext cx="2245400" cy="1375650"/>
              <a:chOff x="5111150" y="2877825"/>
              <a:chExt cx="2245400" cy="1375650"/>
            </a:xfrm>
          </p:grpSpPr>
          <p:sp>
            <p:nvSpPr>
              <p:cNvPr id="1128" name="Google Shape;1128;p24"/>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4"/>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4"/>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24"/>
            <p:cNvGrpSpPr/>
            <p:nvPr/>
          </p:nvGrpSpPr>
          <p:grpSpPr>
            <a:xfrm>
              <a:off x="7698263" y="-305950"/>
              <a:ext cx="893575" cy="845450"/>
              <a:chOff x="953550" y="2233250"/>
              <a:chExt cx="893575" cy="845450"/>
            </a:xfrm>
          </p:grpSpPr>
          <p:sp>
            <p:nvSpPr>
              <p:cNvPr id="1132" name="Google Shape;1132;p24"/>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4"/>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24"/>
            <p:cNvGrpSpPr/>
            <p:nvPr/>
          </p:nvGrpSpPr>
          <p:grpSpPr>
            <a:xfrm>
              <a:off x="220600" y="122704"/>
              <a:ext cx="733219" cy="558023"/>
              <a:chOff x="3101450" y="3853500"/>
              <a:chExt cx="938100" cy="713950"/>
            </a:xfrm>
          </p:grpSpPr>
          <p:sp>
            <p:nvSpPr>
              <p:cNvPr id="1135" name="Google Shape;1135;p24"/>
              <p:cNvSpPr/>
              <p:nvPr/>
            </p:nvSpPr>
            <p:spPr>
              <a:xfrm>
                <a:off x="3542850" y="3853500"/>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4"/>
              <p:cNvSpPr/>
              <p:nvPr/>
            </p:nvSpPr>
            <p:spPr>
              <a:xfrm>
                <a:off x="3101450" y="4071500"/>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7" name="Google Shape;1137;p24"/>
            <p:cNvSpPr/>
            <p:nvPr/>
          </p:nvSpPr>
          <p:spPr>
            <a:xfrm rot="-7207963">
              <a:off x="-28507" y="4193545"/>
              <a:ext cx="830072" cy="830072"/>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138" name="Google Shape;1138;p24"/>
            <p:cNvGrpSpPr/>
            <p:nvPr/>
          </p:nvGrpSpPr>
          <p:grpSpPr>
            <a:xfrm>
              <a:off x="7356815" y="-276640"/>
              <a:ext cx="797910" cy="713952"/>
              <a:chOff x="713224" y="3796911"/>
              <a:chExt cx="875670" cy="783529"/>
            </a:xfrm>
          </p:grpSpPr>
          <p:sp>
            <p:nvSpPr>
              <p:cNvPr id="1139" name="Google Shape;1139;p24"/>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4"/>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1" name="Google Shape;1141;p24"/>
          <p:cNvGrpSpPr/>
          <p:nvPr/>
        </p:nvGrpSpPr>
        <p:grpSpPr>
          <a:xfrm rot="10800000" flipH="1">
            <a:off x="2114375" y="0"/>
            <a:ext cx="2658575" cy="5092950"/>
            <a:chOff x="1047575" y="0"/>
            <a:chExt cx="2658575" cy="5092950"/>
          </a:xfrm>
        </p:grpSpPr>
        <p:grpSp>
          <p:nvGrpSpPr>
            <p:cNvPr id="1142" name="Google Shape;1142;p24"/>
            <p:cNvGrpSpPr/>
            <p:nvPr/>
          </p:nvGrpSpPr>
          <p:grpSpPr>
            <a:xfrm>
              <a:off x="1047575" y="0"/>
              <a:ext cx="962650" cy="452950"/>
              <a:chOff x="1060275" y="1053875"/>
              <a:chExt cx="962650" cy="452950"/>
            </a:xfrm>
          </p:grpSpPr>
          <p:sp>
            <p:nvSpPr>
              <p:cNvPr id="1143" name="Google Shape;1143;p24"/>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4"/>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4"/>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4"/>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4"/>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4"/>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4"/>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4"/>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4"/>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4"/>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4"/>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4"/>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4"/>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4"/>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4"/>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24"/>
            <p:cNvGrpSpPr/>
            <p:nvPr/>
          </p:nvGrpSpPr>
          <p:grpSpPr>
            <a:xfrm>
              <a:off x="2966125" y="4831150"/>
              <a:ext cx="740025" cy="261800"/>
              <a:chOff x="2966125" y="4831150"/>
              <a:chExt cx="740025" cy="261800"/>
            </a:xfrm>
          </p:grpSpPr>
          <p:sp>
            <p:nvSpPr>
              <p:cNvPr id="1159" name="Google Shape;1159;p24"/>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4"/>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4"/>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4"/>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4"/>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4"/>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4"/>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1pPr>
            <a:lvl2pPr lvl="1"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2pPr>
            <a:lvl3pPr lvl="2"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3pPr>
            <a:lvl4pPr lvl="3"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4pPr>
            <a:lvl5pPr lvl="4"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5pPr>
            <a:lvl6pPr lvl="5"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6pPr>
            <a:lvl7pPr lvl="6"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7pPr>
            <a:lvl8pPr lvl="7"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8pPr>
            <a:lvl9pPr lvl="8"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9pPr>
          </a:lstStyle>
          <a:p>
            <a:endParaRPr dirty="0"/>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1pPr>
            <a:lvl2pPr marL="914400" lvl="1"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371600" lvl="2"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1828800" lvl="3"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2286000" lvl="4"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2743200" lvl="5"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3200400" lvl="6"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3657600" lvl="7"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4114800" lvl="8"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70"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ira Sans" panose="020B0503050000020004" pitchFamily="34" charset="0"/>
          <a:ea typeface="Fira Sans" panose="020B05030500000200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PLHln7wHgPE"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hyperlink" Target="https://www.dhiwise.com/post/flutter-bloc-tutorial-understanding-state-management" TargetMode="External"/><Relationship Id="rId7" Type="http://schemas.openxmlformats.org/officeDocument/2006/relationships/hyperlink" Target="https://github.com/Nour-2003/Cubit-Session-App"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createthrive.com/blog/introduction-to-cubit-101-learning-the-basics" TargetMode="External"/><Relationship Id="rId5" Type="http://schemas.openxmlformats.org/officeDocument/2006/relationships/hyperlink" Target="https://theonetechnologies.com/blog/post/mastering-state-management-in-flutter-a-comprehensive-guide#stateful-widgets" TargetMode="External"/><Relationship Id="rId4" Type="http://schemas.openxmlformats.org/officeDocument/2006/relationships/hyperlink" Target="https://www.kodeco.com/books/real-world-flutter-by-tutorials/v1.0/chapters/3-managing-state-with-cubits-the-bloc-library"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29"/>
          <p:cNvSpPr txBox="1">
            <a:spLocks noGrp="1"/>
          </p:cNvSpPr>
          <p:nvPr>
            <p:ph type="ctrTitle"/>
          </p:nvPr>
        </p:nvSpPr>
        <p:spPr>
          <a:xfrm>
            <a:off x="1647450" y="1401863"/>
            <a:ext cx="5849100" cy="180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panose="020B0503050000020004" pitchFamily="34" charset="0"/>
              </a:rPr>
              <a:t>Cubit State Management</a:t>
            </a:r>
            <a:endParaRPr dirty="0">
              <a:latin typeface="Fira Sans" panose="020B0503050000020004" pitchFamily="34" charset="0"/>
            </a:endParaRPr>
          </a:p>
        </p:txBody>
      </p:sp>
      <p:sp>
        <p:nvSpPr>
          <p:cNvPr id="1252" name="Google Shape;1252;p29"/>
          <p:cNvSpPr txBox="1">
            <a:spLocks noGrp="1"/>
          </p:cNvSpPr>
          <p:nvPr>
            <p:ph type="subTitle" idx="1"/>
          </p:nvPr>
        </p:nvSpPr>
        <p:spPr>
          <a:xfrm>
            <a:off x="2112750" y="3294338"/>
            <a:ext cx="4918500" cy="44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a:t>
            </a:r>
            <a:r>
              <a:rPr lang="en" dirty="0"/>
              <a:t>repared by </a:t>
            </a:r>
            <a:r>
              <a:rPr lang="en-US" dirty="0"/>
              <a:t>Nour </a:t>
            </a:r>
            <a:r>
              <a:rPr lang="en-US" dirty="0" err="1"/>
              <a:t>Eldin</a:t>
            </a:r>
            <a:r>
              <a:rPr lang="en-US" dirty="0"/>
              <a:t> Hesham</a:t>
            </a:r>
            <a:endParaRPr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52">
                                            <p:bg/>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5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1" grpId="0"/>
      <p:bldP spid="1252" grpId="0" uiExpand="1"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8" name="Google Shape;1298;p34"/>
          <p:cNvSpPr txBox="1">
            <a:spLocks noGrp="1"/>
          </p:cNvSpPr>
          <p:nvPr>
            <p:ph type="title" idx="2"/>
          </p:nvPr>
        </p:nvSpPr>
        <p:spPr>
          <a:xfrm>
            <a:off x="3787199" y="775534"/>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 name="Google Shape;1296;p34">
            <a:extLst>
              <a:ext uri="{FF2B5EF4-FFF2-40B4-BE49-F238E27FC236}">
                <a16:creationId xmlns:a16="http://schemas.microsoft.com/office/drawing/2014/main" id="{23D7F18B-01A6-399F-6CAD-51AB1F4BDBFA}"/>
              </a:ext>
            </a:extLst>
          </p:cNvPr>
          <p:cNvSpPr txBox="1">
            <a:spLocks/>
          </p:cNvSpPr>
          <p:nvPr/>
        </p:nvSpPr>
        <p:spPr>
          <a:xfrm>
            <a:off x="2652130" y="1792762"/>
            <a:ext cx="3839738" cy="11986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3600"/>
              <a:buFont typeface="Aref Ruqaa"/>
              <a:buNone/>
              <a:defRPr sz="4600" b="1" i="0" u="none" strike="noStrike" cap="none">
                <a:solidFill>
                  <a:schemeClr val="dk1"/>
                </a:solidFill>
                <a:latin typeface="Fira Sans" panose="020B0503050000020004" pitchFamily="34" charset="0"/>
                <a:ea typeface="Aref Ruqaa"/>
                <a:cs typeface="Aref Ruqaa"/>
                <a:sym typeface="Aref Ruqaa"/>
              </a:defRPr>
            </a:lvl1pPr>
            <a:lvl2pPr marR="0" lvl="1"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2pPr>
            <a:lvl3pPr marR="0" lvl="2"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3pPr>
            <a:lvl4pPr marR="0" lvl="3"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4pPr>
            <a:lvl5pPr marR="0" lvl="4"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5pPr>
            <a:lvl6pPr marR="0" lvl="5"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6pPr>
            <a:lvl7pPr marR="0" lvl="6"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7pPr>
            <a:lvl8pPr marR="0" lvl="7"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8pPr>
            <a:lvl9pPr marR="0" lvl="8"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9pPr>
          </a:lstStyle>
          <a:p>
            <a:pPr algn="l"/>
            <a:r>
              <a:rPr lang="en-US" dirty="0"/>
              <a:t>         </a:t>
            </a:r>
            <a:r>
              <a:rPr lang="en-US" dirty="0" err="1"/>
              <a:t>BLoC</a:t>
            </a:r>
            <a:endParaRPr lang="en-US" dirty="0">
              <a:latin typeface="Fira Sans" panose="020B0503050000020004" pitchFamily="34" charset="0"/>
            </a:endParaRPr>
          </a:p>
        </p:txBody>
      </p:sp>
    </p:spTree>
    <p:extLst>
      <p:ext uri="{BB962C8B-B14F-4D97-AF65-F5344CB8AC3E}">
        <p14:creationId xmlns:p14="http://schemas.microsoft.com/office/powerpoint/2010/main" val="136811980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5">
          <a:extLst>
            <a:ext uri="{FF2B5EF4-FFF2-40B4-BE49-F238E27FC236}">
              <a16:creationId xmlns:a16="http://schemas.microsoft.com/office/drawing/2014/main" id="{047E4CAA-B761-B3F4-5A7B-B01EE3B55284}"/>
            </a:ext>
          </a:extLst>
        </p:cNvPr>
        <p:cNvGrpSpPr/>
        <p:nvPr/>
      </p:nvGrpSpPr>
      <p:grpSpPr>
        <a:xfrm>
          <a:off x="0" y="0"/>
          <a:ext cx="0" cy="0"/>
          <a:chOff x="0" y="0"/>
          <a:chExt cx="0" cy="0"/>
        </a:xfrm>
      </p:grpSpPr>
      <p:sp>
        <p:nvSpPr>
          <p:cNvPr id="1266" name="Google Shape;1266;p31">
            <a:extLst>
              <a:ext uri="{FF2B5EF4-FFF2-40B4-BE49-F238E27FC236}">
                <a16:creationId xmlns:a16="http://schemas.microsoft.com/office/drawing/2014/main" id="{E5AFF29C-F1D4-BF91-CFA4-A8D11D1AF373}"/>
              </a:ext>
            </a:extLst>
          </p:cNvPr>
          <p:cNvSpPr txBox="1">
            <a:spLocks noGrp="1"/>
          </p:cNvSpPr>
          <p:nvPr>
            <p:ph type="title" idx="15"/>
          </p:nvPr>
        </p:nvSpPr>
        <p:spPr>
          <a:xfrm>
            <a:off x="719999" y="5954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latin typeface="Fira Sans" panose="020B0503050000020004" pitchFamily="34" charset="0"/>
              </a:rPr>
              <a:t>BLoC StateManagment</a:t>
            </a:r>
            <a:endParaRPr dirty="0">
              <a:solidFill>
                <a:schemeClr val="tx2"/>
              </a:solidFill>
              <a:latin typeface="Fira Sans" panose="020B0503050000020004" pitchFamily="34" charset="0"/>
            </a:endParaRPr>
          </a:p>
        </p:txBody>
      </p:sp>
      <p:sp>
        <p:nvSpPr>
          <p:cNvPr id="1275" name="Google Shape;1275;p31">
            <a:extLst>
              <a:ext uri="{FF2B5EF4-FFF2-40B4-BE49-F238E27FC236}">
                <a16:creationId xmlns:a16="http://schemas.microsoft.com/office/drawing/2014/main" id="{EEB54327-2F31-9750-FFE5-8D432C814C0B}"/>
              </a:ext>
            </a:extLst>
          </p:cNvPr>
          <p:cNvSpPr txBox="1">
            <a:spLocks noGrp="1"/>
          </p:cNvSpPr>
          <p:nvPr>
            <p:ph type="subTitle" idx="8"/>
          </p:nvPr>
        </p:nvSpPr>
        <p:spPr>
          <a:xfrm>
            <a:off x="719999" y="1595569"/>
            <a:ext cx="7704000" cy="572700"/>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Clr>
                <a:srgbClr val="FFC000"/>
              </a:buClr>
              <a:buSzPct val="100000"/>
              <a:buFont typeface="Wingdings" panose="05000000000000000000" pitchFamily="2" charset="2"/>
              <a:buChar char="q"/>
            </a:pPr>
            <a:r>
              <a:rPr lang="en-US" sz="1400" b="0" i="0" dirty="0" err="1">
                <a:solidFill>
                  <a:schemeClr val="tx1"/>
                </a:solidFill>
                <a:effectLst/>
              </a:rPr>
              <a:t>BLoC</a:t>
            </a:r>
            <a:r>
              <a:rPr lang="en-US" sz="1400" b="0" i="0" dirty="0">
                <a:solidFill>
                  <a:schemeClr val="tx1"/>
                </a:solidFill>
                <a:effectLst/>
              </a:rPr>
              <a:t> stands for business logic components and is a design pattern introduced </a:t>
            </a:r>
            <a:r>
              <a:rPr lang="en-US" sz="1400" b="0" i="0" dirty="0">
                <a:solidFill>
                  <a:schemeClr val="tx1"/>
                </a:solidFill>
                <a:effectLst/>
                <a:hlinkClick r:id="rId3">
                  <a:extLst>
                    <a:ext uri="{A12FA001-AC4F-418D-AE19-62706E023703}">
                      <ahyp:hlinkClr xmlns:ahyp="http://schemas.microsoft.com/office/drawing/2018/hyperlinkcolor" val="tx"/>
                    </a:ext>
                  </a:extLst>
                </a:hlinkClick>
              </a:rPr>
              <a:t>by Google in 2018</a:t>
            </a:r>
            <a:r>
              <a:rPr lang="en-US" sz="1400" b="0" i="0" dirty="0">
                <a:solidFill>
                  <a:schemeClr val="tx1"/>
                </a:solidFill>
                <a:effectLst/>
              </a:rPr>
              <a:t>.</a:t>
            </a:r>
            <a:endParaRPr sz="1400" b="0" dirty="0">
              <a:solidFill>
                <a:schemeClr val="tx1"/>
              </a:solidFill>
            </a:endParaRPr>
          </a:p>
        </p:txBody>
      </p:sp>
      <p:sp>
        <p:nvSpPr>
          <p:cNvPr id="3" name="TextBox 2">
            <a:extLst>
              <a:ext uri="{FF2B5EF4-FFF2-40B4-BE49-F238E27FC236}">
                <a16:creationId xmlns:a16="http://schemas.microsoft.com/office/drawing/2014/main" id="{144725D4-3D1C-46D9-478E-9D79974B01C5}"/>
              </a:ext>
            </a:extLst>
          </p:cNvPr>
          <p:cNvSpPr txBox="1"/>
          <p:nvPr/>
        </p:nvSpPr>
        <p:spPr>
          <a:xfrm>
            <a:off x="719998" y="2330624"/>
            <a:ext cx="7533047" cy="738664"/>
          </a:xfrm>
          <a:prstGeom prst="rect">
            <a:avLst/>
          </a:prstGeom>
          <a:noFill/>
        </p:spPr>
        <p:txBody>
          <a:bodyPr wrap="square">
            <a:spAutoFit/>
          </a:bodyPr>
          <a:lstStyle/>
          <a:p>
            <a:pPr marL="285750" indent="-285750">
              <a:buClr>
                <a:srgbClr val="FFC000"/>
              </a:buClr>
              <a:buFont typeface="Wingdings" panose="05000000000000000000" pitchFamily="2" charset="2"/>
              <a:buChar char="q"/>
            </a:pPr>
            <a:r>
              <a:rPr lang="en-US" b="0" i="0" dirty="0">
                <a:solidFill>
                  <a:schemeClr val="tx1"/>
                </a:solidFill>
                <a:effectLst/>
                <a:latin typeface="Fira Sans" panose="020B0503050000020004" pitchFamily="34" charset="0"/>
              </a:rPr>
              <a:t>The </a:t>
            </a:r>
            <a:r>
              <a:rPr lang="en-US" b="0" i="0" dirty="0" err="1">
                <a:solidFill>
                  <a:schemeClr val="tx1"/>
                </a:solidFill>
                <a:effectLst/>
                <a:latin typeface="Fira Sans" panose="020B0503050000020004" pitchFamily="34" charset="0"/>
              </a:rPr>
              <a:t>BLoC</a:t>
            </a:r>
            <a:r>
              <a:rPr lang="en-US" b="0" i="0" dirty="0">
                <a:solidFill>
                  <a:schemeClr val="tx1"/>
                </a:solidFill>
                <a:effectLst/>
                <a:latin typeface="Fira Sans" panose="020B0503050000020004" pitchFamily="34" charset="0"/>
              </a:rPr>
              <a:t> pattern is a methodology designed to manage state and business logic in Flutter applications. It helps separate the presentation layer from business logic and manages the state by reacting to incoming events.</a:t>
            </a:r>
            <a:endParaRPr lang="en-US" dirty="0">
              <a:solidFill>
                <a:schemeClr val="tx1"/>
              </a:solidFill>
              <a:latin typeface="Fira Sans" panose="020B0503050000020004" pitchFamily="34" charset="0"/>
            </a:endParaRPr>
          </a:p>
        </p:txBody>
      </p:sp>
      <p:sp>
        <p:nvSpPr>
          <p:cNvPr id="5" name="TextBox 4">
            <a:extLst>
              <a:ext uri="{FF2B5EF4-FFF2-40B4-BE49-F238E27FC236}">
                <a16:creationId xmlns:a16="http://schemas.microsoft.com/office/drawing/2014/main" id="{423C9C5A-7BD8-8F2F-913A-045FB43A73E6}"/>
              </a:ext>
            </a:extLst>
          </p:cNvPr>
          <p:cNvSpPr txBox="1"/>
          <p:nvPr/>
        </p:nvSpPr>
        <p:spPr>
          <a:xfrm>
            <a:off x="719998" y="3407842"/>
            <a:ext cx="7380648" cy="523220"/>
          </a:xfrm>
          <a:prstGeom prst="rect">
            <a:avLst/>
          </a:prstGeom>
          <a:noFill/>
        </p:spPr>
        <p:txBody>
          <a:bodyPr wrap="square">
            <a:spAutoFit/>
          </a:bodyPr>
          <a:lstStyle/>
          <a:p>
            <a:pPr marL="285750" indent="-285750">
              <a:buClr>
                <a:srgbClr val="FFC000"/>
              </a:buClr>
              <a:buFont typeface="Wingdings" panose="05000000000000000000" pitchFamily="2" charset="2"/>
              <a:buChar char="q"/>
            </a:pPr>
            <a:r>
              <a:rPr lang="en-US" b="0" i="0" dirty="0">
                <a:solidFill>
                  <a:schemeClr val="tx1"/>
                </a:solidFill>
                <a:effectLst/>
                <a:latin typeface="Fira Sans" panose="020B0503050000020004" pitchFamily="34" charset="0"/>
              </a:rPr>
              <a:t>In Flutter, implementing the </a:t>
            </a:r>
            <a:r>
              <a:rPr lang="en-US" b="0" i="0" dirty="0" err="1">
                <a:solidFill>
                  <a:schemeClr val="tx1"/>
                </a:solidFill>
                <a:effectLst/>
                <a:latin typeface="Fira Sans" panose="020B0503050000020004" pitchFamily="34" charset="0"/>
              </a:rPr>
              <a:t>BLoC</a:t>
            </a:r>
            <a:r>
              <a:rPr lang="en-US" b="0" i="0" dirty="0">
                <a:solidFill>
                  <a:schemeClr val="tx1"/>
                </a:solidFill>
                <a:effectLst/>
                <a:latin typeface="Fira Sans" panose="020B0503050000020004" pitchFamily="34" charset="0"/>
              </a:rPr>
              <a:t> pattern involves using specific Flutter </a:t>
            </a:r>
            <a:r>
              <a:rPr lang="en-US" b="0" i="0" dirty="0" err="1">
                <a:solidFill>
                  <a:schemeClr val="tx1"/>
                </a:solidFill>
                <a:effectLst/>
                <a:latin typeface="Fira Sans" panose="020B0503050000020004" pitchFamily="34" charset="0"/>
              </a:rPr>
              <a:t>BLoC</a:t>
            </a:r>
            <a:r>
              <a:rPr lang="en-US" b="0" i="0" dirty="0">
                <a:solidFill>
                  <a:schemeClr val="tx1"/>
                </a:solidFill>
                <a:effectLst/>
                <a:latin typeface="Fira Sans" panose="020B0503050000020004" pitchFamily="34" charset="0"/>
              </a:rPr>
              <a:t> library components, like </a:t>
            </a:r>
            <a:r>
              <a:rPr lang="en-US" b="0" i="0" dirty="0" err="1">
                <a:solidFill>
                  <a:schemeClr val="tx1"/>
                </a:solidFill>
                <a:effectLst/>
                <a:latin typeface="Fira Sans" panose="020B0503050000020004" pitchFamily="34" charset="0"/>
              </a:rPr>
              <a:t>BlocBuilder</a:t>
            </a:r>
            <a:r>
              <a:rPr lang="en-US" b="0" i="0" dirty="0">
                <a:solidFill>
                  <a:schemeClr val="tx1"/>
                </a:solidFill>
                <a:effectLst/>
                <a:latin typeface="Fira Sans" panose="020B0503050000020004" pitchFamily="34" charset="0"/>
              </a:rPr>
              <a:t> and </a:t>
            </a:r>
            <a:r>
              <a:rPr lang="en-US" b="0" i="0" dirty="0" err="1">
                <a:solidFill>
                  <a:schemeClr val="tx1"/>
                </a:solidFill>
                <a:effectLst/>
                <a:latin typeface="Fira Sans" panose="020B0503050000020004" pitchFamily="34" charset="0"/>
              </a:rPr>
              <a:t>BlocProvider</a:t>
            </a:r>
            <a:r>
              <a:rPr lang="en-US" b="0" i="0" dirty="0">
                <a:solidFill>
                  <a:schemeClr val="tx1"/>
                </a:solidFill>
                <a:effectLst/>
                <a:latin typeface="Fira Sans" panose="020B0503050000020004" pitchFamily="34" charset="0"/>
              </a:rPr>
              <a:t>, to connect the UI with the </a:t>
            </a:r>
            <a:r>
              <a:rPr lang="en-US" b="0" i="0" dirty="0" err="1">
                <a:solidFill>
                  <a:schemeClr val="tx1"/>
                </a:solidFill>
                <a:effectLst/>
                <a:latin typeface="Fira Sans" panose="020B0503050000020004" pitchFamily="34" charset="0"/>
              </a:rPr>
              <a:t>BLoC</a:t>
            </a:r>
            <a:r>
              <a:rPr lang="en-US" b="0" i="0" dirty="0">
                <a:solidFill>
                  <a:schemeClr val="tx1"/>
                </a:solidFill>
                <a:effectLst/>
                <a:latin typeface="Fira Sans" panose="020B0503050000020004" pitchFamily="34" charset="0"/>
              </a:rPr>
              <a:t> logic.</a:t>
            </a:r>
            <a:endParaRPr lang="en-US" dirty="0">
              <a:solidFill>
                <a:schemeClr val="tx1"/>
              </a:solidFill>
              <a:latin typeface="Fira Sans" panose="020B0503050000020004" pitchFamily="34" charset="0"/>
            </a:endParaRPr>
          </a:p>
        </p:txBody>
      </p:sp>
    </p:spTree>
    <p:extLst>
      <p:ext uri="{BB962C8B-B14F-4D97-AF65-F5344CB8AC3E}">
        <p14:creationId xmlns:p14="http://schemas.microsoft.com/office/powerpoint/2010/main" val="1699300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6" grpId="0"/>
      <p:bldP spid="1275" grpId="0" build="p"/>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hexagon with arrows and dots&#10;&#10;Description automatically generated">
            <a:extLst>
              <a:ext uri="{FF2B5EF4-FFF2-40B4-BE49-F238E27FC236}">
                <a16:creationId xmlns:a16="http://schemas.microsoft.com/office/drawing/2014/main" id="{12DDAB09-DD6C-3A60-33F3-DB61CE5BEEC9}"/>
              </a:ext>
            </a:extLst>
          </p:cNvPr>
          <p:cNvPicPr>
            <a:picLocks noChangeAspect="1"/>
          </p:cNvPicPr>
          <p:nvPr/>
        </p:nvPicPr>
        <p:blipFill>
          <a:blip r:embed="rId2"/>
          <a:stretch>
            <a:fillRect/>
          </a:stretch>
        </p:blipFill>
        <p:spPr>
          <a:xfrm>
            <a:off x="0" y="1287480"/>
            <a:ext cx="9144000" cy="2568539"/>
          </a:xfrm>
          <a:prstGeom prst="rect">
            <a:avLst/>
          </a:prstGeom>
        </p:spPr>
      </p:pic>
      <p:sp>
        <p:nvSpPr>
          <p:cNvPr id="6" name="Google Shape;1266;p31">
            <a:extLst>
              <a:ext uri="{FF2B5EF4-FFF2-40B4-BE49-F238E27FC236}">
                <a16:creationId xmlns:a16="http://schemas.microsoft.com/office/drawing/2014/main" id="{0790C2B1-35B5-8A86-AC74-AFC40E75F32C}"/>
              </a:ext>
            </a:extLst>
          </p:cNvPr>
          <p:cNvSpPr txBox="1">
            <a:spLocks/>
          </p:cNvSpPr>
          <p:nvPr/>
        </p:nvSpPr>
        <p:spPr>
          <a:xfrm>
            <a:off x="720000" y="394773"/>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ira Sans" panose="020B0503050000020004" pitchFamily="34" charset="0"/>
                <a:ea typeface="Fira Sans" panose="020B05030500000200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b="1" dirty="0" err="1">
                <a:solidFill>
                  <a:schemeClr val="tx2"/>
                </a:solidFill>
              </a:rPr>
              <a:t>BLoC</a:t>
            </a:r>
            <a:r>
              <a:rPr lang="en-US" sz="3500" b="1" dirty="0">
                <a:solidFill>
                  <a:schemeClr val="tx2"/>
                </a:solidFill>
              </a:rPr>
              <a:t> Architecture</a:t>
            </a:r>
          </a:p>
        </p:txBody>
      </p:sp>
    </p:spTree>
    <p:extLst>
      <p:ext uri="{BB962C8B-B14F-4D97-AF65-F5344CB8AC3E}">
        <p14:creationId xmlns:p14="http://schemas.microsoft.com/office/powerpoint/2010/main" val="19912974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77141A-0E7B-B8B5-1606-228E050AC1CE}"/>
              </a:ext>
            </a:extLst>
          </p:cNvPr>
          <p:cNvSpPr>
            <a:spLocks noGrp="1"/>
          </p:cNvSpPr>
          <p:nvPr>
            <p:ph type="subTitle" idx="2"/>
          </p:nvPr>
        </p:nvSpPr>
        <p:spPr>
          <a:xfrm>
            <a:off x="1003607" y="1545490"/>
            <a:ext cx="7077309" cy="703338"/>
          </a:xfrm>
        </p:spPr>
        <p:txBody>
          <a:bodyPr/>
          <a:lstStyle/>
          <a:p>
            <a:pPr>
              <a:buClr>
                <a:schemeClr val="tx2"/>
              </a:buClr>
              <a:buFont typeface="Courier New" panose="02070309020205020404" pitchFamily="49" charset="0"/>
              <a:buChar char="o"/>
            </a:pPr>
            <a:r>
              <a:rPr lang="en-US" dirty="0"/>
              <a:t>A Flutter widget that provides a bloc to its subtree. This is a convenient way to make the bloc available to multiple widgets.</a:t>
            </a:r>
          </a:p>
        </p:txBody>
      </p:sp>
      <p:sp>
        <p:nvSpPr>
          <p:cNvPr id="10" name="Subtitle 9">
            <a:extLst>
              <a:ext uri="{FF2B5EF4-FFF2-40B4-BE49-F238E27FC236}">
                <a16:creationId xmlns:a16="http://schemas.microsoft.com/office/drawing/2014/main" id="{83D9E2B2-49C6-2355-DCE8-0B2D225579BE}"/>
              </a:ext>
            </a:extLst>
          </p:cNvPr>
          <p:cNvSpPr>
            <a:spLocks noGrp="1"/>
          </p:cNvSpPr>
          <p:nvPr>
            <p:ph type="subTitle" idx="8"/>
          </p:nvPr>
        </p:nvSpPr>
        <p:spPr>
          <a:xfrm>
            <a:off x="720000" y="1025371"/>
            <a:ext cx="2731237" cy="572700"/>
          </a:xfrm>
        </p:spPr>
        <p:txBody>
          <a:bodyPr/>
          <a:lstStyle/>
          <a:p>
            <a:pPr marL="482600" indent="-342900">
              <a:buClr>
                <a:schemeClr val="tx2"/>
              </a:buClr>
              <a:buFont typeface="Wingdings" panose="05000000000000000000" pitchFamily="2" charset="2"/>
              <a:buChar char="q"/>
            </a:pPr>
            <a:r>
              <a:rPr lang="en-US" dirty="0" err="1"/>
              <a:t>BLoCProvider</a:t>
            </a:r>
            <a:r>
              <a:rPr lang="en-US" dirty="0"/>
              <a:t> :</a:t>
            </a:r>
          </a:p>
        </p:txBody>
      </p:sp>
      <p:sp>
        <p:nvSpPr>
          <p:cNvPr id="14" name="Title 13">
            <a:extLst>
              <a:ext uri="{FF2B5EF4-FFF2-40B4-BE49-F238E27FC236}">
                <a16:creationId xmlns:a16="http://schemas.microsoft.com/office/drawing/2014/main" id="{9D999876-29B9-15F8-4D96-46A38EB9E513}"/>
              </a:ext>
            </a:extLst>
          </p:cNvPr>
          <p:cNvSpPr>
            <a:spLocks noGrp="1"/>
          </p:cNvSpPr>
          <p:nvPr>
            <p:ph type="title" idx="15"/>
          </p:nvPr>
        </p:nvSpPr>
        <p:spPr/>
        <p:txBody>
          <a:bodyPr/>
          <a:lstStyle/>
          <a:p>
            <a:r>
              <a:rPr lang="en-US" dirty="0" err="1">
                <a:solidFill>
                  <a:schemeClr val="tx2"/>
                </a:solidFill>
              </a:rPr>
              <a:t>BLoC</a:t>
            </a:r>
            <a:r>
              <a:rPr lang="en-US" dirty="0">
                <a:solidFill>
                  <a:schemeClr val="tx2"/>
                </a:solidFill>
              </a:rPr>
              <a:t> Components </a:t>
            </a:r>
          </a:p>
        </p:txBody>
      </p:sp>
      <p:sp>
        <p:nvSpPr>
          <p:cNvPr id="19" name="Rectangle 5">
            <a:extLst>
              <a:ext uri="{FF2B5EF4-FFF2-40B4-BE49-F238E27FC236}">
                <a16:creationId xmlns:a16="http://schemas.microsoft.com/office/drawing/2014/main" id="{08E131EB-5DD8-7274-42C7-BC75765680FB}"/>
              </a:ext>
            </a:extLst>
          </p:cNvPr>
          <p:cNvSpPr>
            <a:spLocks noChangeArrowheads="1"/>
          </p:cNvSpPr>
          <p:nvPr/>
        </p:nvSpPr>
        <p:spPr bwMode="auto">
          <a:xfrm>
            <a:off x="1122553" y="2248828"/>
            <a:ext cx="6958363" cy="703338"/>
          </a:xfrm>
          <a:prstGeom prst="rect">
            <a:avLst/>
          </a:prstGeom>
          <a:noFill/>
          <a:ln>
            <a:noFill/>
          </a:ln>
          <a:effectLst/>
        </p:spPr>
        <p:txBody>
          <a:bodyPr vert="horz" wrap="square" lIns="91440" tIns="45720" rIns="91440" bIns="45720" numCol="1" anchor="t" anchorCtr="0" compatLnSpc="1">
            <a:prstTxWarp prst="textNoShape">
              <a:avLst/>
            </a:prstTxWarp>
            <a:noAutofit/>
          </a:bodyPr>
          <a:lstStyle/>
          <a:p>
            <a:pPr marL="285750" marR="0" lvl="0" indent="-285750" algn="l" defTabSz="914400" rtl="0" eaLnBrk="0" fontAlgn="base" latinLnBrk="0" hangingPunct="0">
              <a:lnSpc>
                <a:spcPct val="100000"/>
              </a:lnSpc>
              <a:spcBef>
                <a:spcPct val="0"/>
              </a:spcBef>
              <a:spcAft>
                <a:spcPct val="0"/>
              </a:spcAft>
              <a:buClr>
                <a:schemeClr val="tx2"/>
              </a:buClr>
              <a:buSzTx/>
              <a:buFont typeface="Courier New" panose="02070309020205020404" pitchFamily="49" charset="0"/>
              <a:buChar char="o"/>
              <a:tabLst/>
            </a:pPr>
            <a:r>
              <a:rPr kumimoji="0" lang="en-US" altLang="en-US" b="0" i="0" u="none" strike="noStrike" cap="none" normalizeH="0" baseline="0" dirty="0">
                <a:ln>
                  <a:noFill/>
                </a:ln>
                <a:solidFill>
                  <a:schemeClr val="tx1"/>
                </a:solidFill>
                <a:effectLst/>
                <a:latin typeface="Fira Sans" panose="020B0503050000020004" pitchFamily="34" charset="0"/>
              </a:rPr>
              <a:t>It provides an easy way to access the Bloc or Cubit </a:t>
            </a:r>
            <a:r>
              <a:rPr kumimoji="0" lang="en-US" altLang="en-US" b="0" i="0" strike="noStrike" cap="none" normalizeH="0" baseline="0" dirty="0">
                <a:ln>
                  <a:noFill/>
                </a:ln>
                <a:solidFill>
                  <a:schemeClr val="tx1"/>
                </a:solidFill>
                <a:effectLst/>
                <a:latin typeface="Fira Sans" panose="020B0503050000020004" pitchFamily="34" charset="0"/>
              </a:rPr>
              <a:t>instance</a:t>
            </a:r>
            <a:r>
              <a:rPr kumimoji="0" lang="en-US" altLang="en-US" b="0" i="0" u="none" strike="noStrike" cap="none" normalizeH="0" baseline="0" dirty="0">
                <a:ln>
                  <a:noFill/>
                </a:ln>
                <a:solidFill>
                  <a:schemeClr val="tx1"/>
                </a:solidFill>
                <a:effectLst/>
                <a:latin typeface="Fira Sans" panose="020B0503050000020004" pitchFamily="34" charset="0"/>
              </a:rPr>
              <a:t> from any descendant widget using the </a:t>
            </a:r>
            <a:r>
              <a:rPr kumimoji="0" lang="en-US" altLang="en-US" b="0" i="0" u="none" strike="noStrike" cap="none" normalizeH="0" baseline="0" dirty="0" err="1">
                <a:ln>
                  <a:noFill/>
                </a:ln>
                <a:solidFill>
                  <a:schemeClr val="tx1"/>
                </a:solidFill>
                <a:effectLst/>
                <a:latin typeface="Fira Sans" panose="020B0503050000020004" pitchFamily="34" charset="0"/>
              </a:rPr>
              <a:t>BlocProvider.of</a:t>
            </a:r>
            <a:r>
              <a:rPr kumimoji="0" lang="en-US" altLang="en-US" b="0" i="0" u="none" strike="noStrike" cap="none" normalizeH="0" baseline="0" dirty="0">
                <a:ln>
                  <a:noFill/>
                </a:ln>
                <a:solidFill>
                  <a:schemeClr val="tx1"/>
                </a:solidFill>
                <a:effectLst/>
                <a:latin typeface="Fira Sans" panose="020B0503050000020004" pitchFamily="34" charset="0"/>
              </a:rPr>
              <a:t>&lt;T&gt;(context) </a:t>
            </a:r>
          </a:p>
        </p:txBody>
      </p:sp>
    </p:spTree>
    <p:extLst>
      <p:ext uri="{BB962C8B-B14F-4D97-AF65-F5344CB8AC3E}">
        <p14:creationId xmlns:p14="http://schemas.microsoft.com/office/powerpoint/2010/main" val="42394947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08948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83D9E2B2-49C6-2355-DCE8-0B2D225579BE}"/>
              </a:ext>
            </a:extLst>
          </p:cNvPr>
          <p:cNvSpPr>
            <a:spLocks noGrp="1"/>
          </p:cNvSpPr>
          <p:nvPr>
            <p:ph type="subTitle" idx="8"/>
          </p:nvPr>
        </p:nvSpPr>
        <p:spPr>
          <a:xfrm>
            <a:off x="434900" y="2418940"/>
            <a:ext cx="2870693" cy="572700"/>
          </a:xfrm>
        </p:spPr>
        <p:txBody>
          <a:bodyPr/>
          <a:lstStyle/>
          <a:p>
            <a:pPr marL="482600" indent="-342900">
              <a:buClr>
                <a:schemeClr val="tx2"/>
              </a:buClr>
              <a:buFont typeface="Wingdings" panose="05000000000000000000" pitchFamily="2" charset="2"/>
              <a:buChar char="q"/>
            </a:pPr>
            <a:r>
              <a:rPr lang="en-US" dirty="0" err="1"/>
              <a:t>BlocConsumer</a:t>
            </a:r>
            <a:r>
              <a:rPr lang="en-US" dirty="0"/>
              <a:t> :</a:t>
            </a:r>
          </a:p>
        </p:txBody>
      </p:sp>
      <p:sp>
        <p:nvSpPr>
          <p:cNvPr id="13" name="Subtitle 12">
            <a:extLst>
              <a:ext uri="{FF2B5EF4-FFF2-40B4-BE49-F238E27FC236}">
                <a16:creationId xmlns:a16="http://schemas.microsoft.com/office/drawing/2014/main" id="{6B4E95A1-5A1D-F924-7404-4F0F6021065E}"/>
              </a:ext>
            </a:extLst>
          </p:cNvPr>
          <p:cNvSpPr>
            <a:spLocks noGrp="1"/>
          </p:cNvSpPr>
          <p:nvPr>
            <p:ph type="subTitle" idx="14"/>
          </p:nvPr>
        </p:nvSpPr>
        <p:spPr>
          <a:xfrm>
            <a:off x="434900" y="3300049"/>
            <a:ext cx="5843470" cy="526433"/>
          </a:xfrm>
        </p:spPr>
        <p:txBody>
          <a:bodyPr/>
          <a:lstStyle/>
          <a:p>
            <a:pPr marL="482600" indent="-342900">
              <a:buClr>
                <a:schemeClr val="tx2"/>
              </a:buClr>
              <a:buFont typeface="Wingdings" panose="05000000000000000000" pitchFamily="2" charset="2"/>
              <a:buChar char="q"/>
            </a:pPr>
            <a:r>
              <a:rPr lang="en-US" dirty="0" err="1"/>
              <a:t>MultiBlocProvider</a:t>
            </a:r>
            <a:r>
              <a:rPr lang="en-US" dirty="0"/>
              <a:t>, </a:t>
            </a:r>
            <a:r>
              <a:rPr lang="en-US" dirty="0" err="1"/>
              <a:t>MultiBlocListener</a:t>
            </a:r>
            <a:r>
              <a:rPr lang="en-US" dirty="0"/>
              <a:t> :</a:t>
            </a:r>
          </a:p>
        </p:txBody>
      </p:sp>
      <p:sp>
        <p:nvSpPr>
          <p:cNvPr id="12" name="Rectangle 6">
            <a:extLst>
              <a:ext uri="{FF2B5EF4-FFF2-40B4-BE49-F238E27FC236}">
                <a16:creationId xmlns:a16="http://schemas.microsoft.com/office/drawing/2014/main" id="{3BC873AB-4977-6014-93EA-FB4D3EF2E9AE}"/>
              </a:ext>
            </a:extLst>
          </p:cNvPr>
          <p:cNvSpPr>
            <a:spLocks noGrp="1" noChangeArrowheads="1"/>
          </p:cNvSpPr>
          <p:nvPr>
            <p:ph type="subTitle" idx="2"/>
          </p:nvPr>
        </p:nvSpPr>
        <p:spPr bwMode="auto">
          <a:xfrm>
            <a:off x="2948007" y="2567940"/>
            <a:ext cx="56499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A </a:t>
            </a:r>
            <a:r>
              <a:rPr kumimoji="0" lang="en-US" altLang="en-US" b="0" i="0" u="none" strike="noStrike" cap="none" normalizeH="0" baseline="0" dirty="0">
                <a:ln>
                  <a:noFill/>
                </a:ln>
                <a:solidFill>
                  <a:schemeClr val="tx1"/>
                </a:solidFill>
                <a:effectLst/>
                <a:latin typeface="Fira Sans" panose="020B0503050000020004" pitchFamily="34" charset="0"/>
              </a:rPr>
              <a:t>combination</a:t>
            </a:r>
            <a:r>
              <a:rPr kumimoji="0" lang="en-US" altLang="en-US" b="0" i="0" u="none" strike="noStrike" cap="none" normalizeH="0" baseline="0" dirty="0">
                <a:ln>
                  <a:noFill/>
                </a:ln>
                <a:solidFill>
                  <a:schemeClr val="tx1"/>
                </a:solidFill>
                <a:effectLst/>
                <a:latin typeface="Arial" panose="020B0604020202020204" pitchFamily="34" charset="0"/>
              </a:rPr>
              <a:t> of </a:t>
            </a:r>
            <a:r>
              <a:rPr kumimoji="0" lang="en-US" altLang="en-US" b="0" i="0" u="none" strike="noStrike" cap="none" normalizeH="0" baseline="0" dirty="0" err="1">
                <a:ln>
                  <a:noFill/>
                </a:ln>
                <a:solidFill>
                  <a:schemeClr val="tx1"/>
                </a:solidFill>
                <a:effectLst/>
                <a:latin typeface="Arial Unicode MS"/>
              </a:rPr>
              <a:t>BlocBuilder</a:t>
            </a:r>
            <a:r>
              <a:rPr kumimoji="0" lang="en-US" altLang="en-US" b="0" i="0" u="none" strike="noStrike" cap="none" normalizeH="0" baseline="0" dirty="0">
                <a:ln>
                  <a:noFill/>
                </a:ln>
                <a:solidFill>
                  <a:schemeClr val="tx1"/>
                </a:solidFill>
                <a:effectLst/>
              </a:rPr>
              <a:t> and </a:t>
            </a:r>
            <a:r>
              <a:rPr kumimoji="0" lang="en-US" altLang="en-US" b="0" i="0" u="none" strike="noStrike" cap="none" normalizeH="0" baseline="0" dirty="0" err="1">
                <a:ln>
                  <a:noFill/>
                </a:ln>
                <a:solidFill>
                  <a:schemeClr val="tx1"/>
                </a:solidFill>
                <a:effectLst/>
                <a:latin typeface="Arial Unicode MS"/>
              </a:rPr>
              <a:t>BlocListener</a:t>
            </a:r>
            <a:r>
              <a:rPr kumimoji="0" lang="en-US" altLang="en-US" b="0" i="0" u="none" strike="noStrike" cap="none" normalizeH="0" baseline="0" dirty="0">
                <a:ln>
                  <a:noFill/>
                </a:ln>
                <a:solidFill>
                  <a:schemeClr val="tx1"/>
                </a:solidFill>
                <a:effectLst/>
              </a:rPr>
              <a:t>, allows you to rebuild the UI and handle side effects in one widget.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 name="Subtitle 10">
            <a:extLst>
              <a:ext uri="{FF2B5EF4-FFF2-40B4-BE49-F238E27FC236}">
                <a16:creationId xmlns:a16="http://schemas.microsoft.com/office/drawing/2014/main" id="{422689A8-D0DE-1304-571E-DDD88D20393D}"/>
              </a:ext>
            </a:extLst>
          </p:cNvPr>
          <p:cNvSpPr txBox="1">
            <a:spLocks/>
          </p:cNvSpPr>
          <p:nvPr/>
        </p:nvSpPr>
        <p:spPr>
          <a:xfrm>
            <a:off x="434900" y="1542047"/>
            <a:ext cx="273123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Fira Sans" panose="020B0503050000020004" pitchFamily="34" charset="0"/>
                <a:ea typeface="Fira Sans" panose="020B0503050000020004" pitchFamily="34" charset="0"/>
                <a:cs typeface="Aref Ruqaa"/>
                <a:sym typeface="Aref Ruqaa"/>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482600" indent="-342900">
              <a:buClr>
                <a:schemeClr val="tx2"/>
              </a:buClr>
              <a:buFont typeface="Wingdings" panose="05000000000000000000" pitchFamily="2" charset="2"/>
              <a:buChar char="q"/>
            </a:pPr>
            <a:r>
              <a:rPr lang="en-US" dirty="0" err="1"/>
              <a:t>BLoCListener</a:t>
            </a:r>
            <a:r>
              <a:rPr lang="en-US" dirty="0"/>
              <a:t> </a:t>
            </a:r>
            <a:r>
              <a:rPr lang="ar-EG" dirty="0"/>
              <a:t> </a:t>
            </a:r>
            <a:r>
              <a:rPr lang="en-US" dirty="0"/>
              <a:t>:</a:t>
            </a:r>
          </a:p>
        </p:txBody>
      </p:sp>
      <p:sp>
        <p:nvSpPr>
          <p:cNvPr id="3" name="Subtitle 12">
            <a:extLst>
              <a:ext uri="{FF2B5EF4-FFF2-40B4-BE49-F238E27FC236}">
                <a16:creationId xmlns:a16="http://schemas.microsoft.com/office/drawing/2014/main" id="{98A672F7-1F7E-D021-AA3E-C53A3E8BE2BE}"/>
              </a:ext>
            </a:extLst>
          </p:cNvPr>
          <p:cNvSpPr txBox="1">
            <a:spLocks/>
          </p:cNvSpPr>
          <p:nvPr/>
        </p:nvSpPr>
        <p:spPr>
          <a:xfrm>
            <a:off x="434900" y="730139"/>
            <a:ext cx="3071415" cy="5264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Fira Sans" panose="020B0503050000020004" pitchFamily="34" charset="0"/>
                <a:ea typeface="Fira Sans" panose="020B0503050000020004" pitchFamily="34" charset="0"/>
                <a:cs typeface="Aref Ruqaa"/>
                <a:sym typeface="Aref Ruqaa"/>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482600" indent="-342900">
              <a:buClr>
                <a:schemeClr val="tx2"/>
              </a:buClr>
              <a:buFont typeface="Wingdings" panose="05000000000000000000" pitchFamily="2" charset="2"/>
              <a:buChar char="q"/>
            </a:pPr>
            <a:r>
              <a:rPr lang="en-US" dirty="0" err="1"/>
              <a:t>BLoCBuilder</a:t>
            </a:r>
            <a:r>
              <a:rPr lang="en-US" dirty="0"/>
              <a:t>  </a:t>
            </a:r>
            <a:r>
              <a:rPr lang="ar-EG" dirty="0"/>
              <a:t> </a:t>
            </a:r>
            <a:r>
              <a:rPr lang="en-US" dirty="0"/>
              <a:t> :</a:t>
            </a:r>
          </a:p>
        </p:txBody>
      </p:sp>
      <p:sp>
        <p:nvSpPr>
          <p:cNvPr id="4" name="Subtitle 2">
            <a:extLst>
              <a:ext uri="{FF2B5EF4-FFF2-40B4-BE49-F238E27FC236}">
                <a16:creationId xmlns:a16="http://schemas.microsoft.com/office/drawing/2014/main" id="{3C87B353-BDDC-9665-6531-EC923FD03DBF}"/>
              </a:ext>
            </a:extLst>
          </p:cNvPr>
          <p:cNvSpPr txBox="1">
            <a:spLocks/>
          </p:cNvSpPr>
          <p:nvPr/>
        </p:nvSpPr>
        <p:spPr>
          <a:xfrm>
            <a:off x="2780740" y="790731"/>
            <a:ext cx="5984487" cy="599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9pPr>
          </a:lstStyle>
          <a:p>
            <a:r>
              <a:rPr lang="en-US" dirty="0"/>
              <a:t>A Flutter widget that helps rebuild parts of the UI in response to new states.</a:t>
            </a:r>
          </a:p>
        </p:txBody>
      </p:sp>
      <p:sp>
        <p:nvSpPr>
          <p:cNvPr id="5" name="Subtitle 2">
            <a:extLst>
              <a:ext uri="{FF2B5EF4-FFF2-40B4-BE49-F238E27FC236}">
                <a16:creationId xmlns:a16="http://schemas.microsoft.com/office/drawing/2014/main" id="{ABDECA1A-60F2-EB43-92D6-0C155F3B5B91}"/>
              </a:ext>
            </a:extLst>
          </p:cNvPr>
          <p:cNvSpPr txBox="1">
            <a:spLocks/>
          </p:cNvSpPr>
          <p:nvPr/>
        </p:nvSpPr>
        <p:spPr>
          <a:xfrm>
            <a:off x="2724612" y="1635502"/>
            <a:ext cx="5984488" cy="599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9pPr>
          </a:lstStyle>
          <a:p>
            <a:r>
              <a:rPr lang="en-US" dirty="0"/>
              <a:t>A Flutter widget that listens to state changes in the bloc and executes side effects (e.g., showing a snack bar).</a:t>
            </a:r>
          </a:p>
        </p:txBody>
      </p:sp>
      <p:sp>
        <p:nvSpPr>
          <p:cNvPr id="6" name="Subtitle 2">
            <a:extLst>
              <a:ext uri="{FF2B5EF4-FFF2-40B4-BE49-F238E27FC236}">
                <a16:creationId xmlns:a16="http://schemas.microsoft.com/office/drawing/2014/main" id="{72859233-E289-724B-FB1C-CCCC4A00C88B}"/>
              </a:ext>
            </a:extLst>
          </p:cNvPr>
          <p:cNvSpPr txBox="1">
            <a:spLocks/>
          </p:cNvSpPr>
          <p:nvPr/>
        </p:nvSpPr>
        <p:spPr>
          <a:xfrm>
            <a:off x="763114" y="3656415"/>
            <a:ext cx="6356196" cy="599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9pPr>
          </a:lstStyle>
          <a:p>
            <a:r>
              <a:rPr lang="en-US" dirty="0"/>
              <a:t>Utilities to provide multiple blocs or listeners in a clean way.</a:t>
            </a:r>
          </a:p>
        </p:txBody>
      </p:sp>
    </p:spTree>
    <p:extLst>
      <p:ext uri="{BB962C8B-B14F-4D97-AF65-F5344CB8AC3E}">
        <p14:creationId xmlns:p14="http://schemas.microsoft.com/office/powerpoint/2010/main" val="36644767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build="p"/>
      <p:bldP spid="12" grpId="0" build="p"/>
      <p:bldP spid="2" grpId="0"/>
      <p:bldP spid="3" grpId="0"/>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DD535-72CD-BDCC-C6BB-E269E9E96F88}"/>
              </a:ext>
            </a:extLst>
          </p:cNvPr>
          <p:cNvSpPr>
            <a:spLocks noGrp="1"/>
          </p:cNvSpPr>
          <p:nvPr>
            <p:ph type="title"/>
          </p:nvPr>
        </p:nvSpPr>
        <p:spPr>
          <a:xfrm>
            <a:off x="2425800" y="1819074"/>
            <a:ext cx="4292400" cy="959182"/>
          </a:xfrm>
        </p:spPr>
        <p:txBody>
          <a:bodyPr/>
          <a:lstStyle/>
          <a:p>
            <a:r>
              <a:rPr lang="en-US" dirty="0"/>
              <a:t>Cubit</a:t>
            </a:r>
          </a:p>
        </p:txBody>
      </p:sp>
      <p:sp>
        <p:nvSpPr>
          <p:cNvPr id="7" name="Google Shape;1298;p34">
            <a:extLst>
              <a:ext uri="{FF2B5EF4-FFF2-40B4-BE49-F238E27FC236}">
                <a16:creationId xmlns:a16="http://schemas.microsoft.com/office/drawing/2014/main" id="{88487D99-ADA8-FB7A-9098-1ABDC5F6E991}"/>
              </a:ext>
            </a:extLst>
          </p:cNvPr>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441933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5">
          <a:extLst>
            <a:ext uri="{FF2B5EF4-FFF2-40B4-BE49-F238E27FC236}">
              <a16:creationId xmlns:a16="http://schemas.microsoft.com/office/drawing/2014/main" id="{047E4CAA-B761-B3F4-5A7B-B01EE3B55284}"/>
            </a:ext>
          </a:extLst>
        </p:cNvPr>
        <p:cNvGrpSpPr/>
        <p:nvPr/>
      </p:nvGrpSpPr>
      <p:grpSpPr>
        <a:xfrm>
          <a:off x="0" y="0"/>
          <a:ext cx="0" cy="0"/>
          <a:chOff x="0" y="0"/>
          <a:chExt cx="0" cy="0"/>
        </a:xfrm>
      </p:grpSpPr>
      <p:sp>
        <p:nvSpPr>
          <p:cNvPr id="1266" name="Google Shape;1266;p31">
            <a:extLst>
              <a:ext uri="{FF2B5EF4-FFF2-40B4-BE49-F238E27FC236}">
                <a16:creationId xmlns:a16="http://schemas.microsoft.com/office/drawing/2014/main" id="{E5AFF29C-F1D4-BF91-CFA4-A8D11D1AF373}"/>
              </a:ext>
            </a:extLst>
          </p:cNvPr>
          <p:cNvSpPr txBox="1">
            <a:spLocks noGrp="1"/>
          </p:cNvSpPr>
          <p:nvPr>
            <p:ph type="title" idx="15"/>
          </p:nvPr>
        </p:nvSpPr>
        <p:spPr>
          <a:xfrm>
            <a:off x="719999" y="59549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i="1" dirty="0">
                <a:solidFill>
                  <a:schemeClr val="tx2"/>
                </a:solidFill>
                <a:latin typeface="Fira Sans" panose="020B0503050000020004" pitchFamily="34" charset="0"/>
              </a:rPr>
              <a:t> </a:t>
            </a:r>
            <a:r>
              <a:rPr lang="en" dirty="0">
                <a:solidFill>
                  <a:schemeClr val="tx2"/>
                </a:solidFill>
                <a:latin typeface="Fira Sans" panose="020B0503050000020004" pitchFamily="34" charset="0"/>
              </a:rPr>
              <a:t>Cubit</a:t>
            </a:r>
            <a:r>
              <a:rPr lang="en" i="1" dirty="0">
                <a:solidFill>
                  <a:schemeClr val="tx2"/>
                </a:solidFill>
                <a:latin typeface="Fira Sans" panose="020B0503050000020004" pitchFamily="34" charset="0"/>
              </a:rPr>
              <a:t> </a:t>
            </a:r>
            <a:r>
              <a:rPr lang="en" dirty="0">
                <a:solidFill>
                  <a:schemeClr val="tx2"/>
                </a:solidFill>
                <a:latin typeface="Fira Sans" panose="020B0503050000020004" pitchFamily="34" charset="0"/>
              </a:rPr>
              <a:t>StateManagment</a:t>
            </a:r>
            <a:endParaRPr dirty="0">
              <a:solidFill>
                <a:schemeClr val="tx2"/>
              </a:solidFill>
              <a:latin typeface="Fira Sans" panose="020B0503050000020004" pitchFamily="34" charset="0"/>
            </a:endParaRPr>
          </a:p>
        </p:txBody>
      </p:sp>
      <p:sp>
        <p:nvSpPr>
          <p:cNvPr id="2" name="Subtitle 1">
            <a:extLst>
              <a:ext uri="{FF2B5EF4-FFF2-40B4-BE49-F238E27FC236}">
                <a16:creationId xmlns:a16="http://schemas.microsoft.com/office/drawing/2014/main" id="{7ED9CABB-5CC1-CAEB-C055-97357BA52433}"/>
              </a:ext>
            </a:extLst>
          </p:cNvPr>
          <p:cNvSpPr>
            <a:spLocks noGrp="1" noChangeArrowheads="1"/>
          </p:cNvSpPr>
          <p:nvPr>
            <p:ph type="subTitle" idx="8"/>
          </p:nvPr>
        </p:nvSpPr>
        <p:spPr bwMode="auto">
          <a:xfrm>
            <a:off x="360724" y="1595851"/>
            <a:ext cx="842255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
                <a:schemeClr val="tx2"/>
              </a:buClr>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rPr>
              <a:t>Cubit is a state management solution in Flutter, provided by the bloc package. It is a lightweight alternative to the more complex Bloc class, providing a more straightforward approach to handling state changes.</a:t>
            </a:r>
          </a:p>
        </p:txBody>
      </p:sp>
      <p:sp>
        <p:nvSpPr>
          <p:cNvPr id="3" name="Subtitle 1">
            <a:extLst>
              <a:ext uri="{FF2B5EF4-FFF2-40B4-BE49-F238E27FC236}">
                <a16:creationId xmlns:a16="http://schemas.microsoft.com/office/drawing/2014/main" id="{9963CD61-F765-4A20-6715-D8578CF504A8}"/>
              </a:ext>
            </a:extLst>
          </p:cNvPr>
          <p:cNvSpPr txBox="1">
            <a:spLocks noChangeArrowheads="1"/>
          </p:cNvSpPr>
          <p:nvPr/>
        </p:nvSpPr>
        <p:spPr bwMode="auto">
          <a:xfrm>
            <a:off x="360724" y="2629644"/>
            <a:ext cx="84225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Fira Sans" panose="020B0503050000020004" pitchFamily="34" charset="0"/>
                <a:ea typeface="Fira Sans" panose="020B0503050000020004" pitchFamily="34" charset="0"/>
                <a:cs typeface="Aref Ruqaa"/>
                <a:sym typeface="Aref Ruqaa"/>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285750" indent="-285750" eaLnBrk="0" fontAlgn="base" hangingPunct="0">
              <a:lnSpc>
                <a:spcPct val="100000"/>
              </a:lnSpc>
              <a:spcBef>
                <a:spcPct val="0"/>
              </a:spcBef>
              <a:spcAft>
                <a:spcPct val="0"/>
              </a:spcAft>
              <a:buClr>
                <a:schemeClr val="tx2"/>
              </a:buClr>
              <a:buSzTx/>
              <a:buFont typeface="Wingdings" panose="05000000000000000000" pitchFamily="2" charset="2"/>
              <a:buChar char="q"/>
            </a:pPr>
            <a:r>
              <a:rPr lang="en-US" sz="1600" b="0" dirty="0"/>
              <a:t>Use Cubit when you need straightforward state management without the overhead of handling events.</a:t>
            </a:r>
            <a:endParaRPr lang="en-US" altLang="en-US" sz="1600" b="0" dirty="0">
              <a:solidFill>
                <a:schemeClr val="tx1"/>
              </a:solidFill>
            </a:endParaRPr>
          </a:p>
        </p:txBody>
      </p:sp>
    </p:spTree>
    <p:extLst>
      <p:ext uri="{BB962C8B-B14F-4D97-AF65-F5344CB8AC3E}">
        <p14:creationId xmlns:p14="http://schemas.microsoft.com/office/powerpoint/2010/main" val="9414855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6" grpId="0"/>
      <p:bldP spid="2" grpId="0" build="p"/>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65">
          <a:extLst>
            <a:ext uri="{FF2B5EF4-FFF2-40B4-BE49-F238E27FC236}">
              <a16:creationId xmlns:a16="http://schemas.microsoft.com/office/drawing/2014/main" id="{DF49FA39-9FFC-8C20-70B3-6FEC585C27E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0956530-F13D-F1F8-AB30-ACED915C6EED}"/>
              </a:ext>
            </a:extLst>
          </p:cNvPr>
          <p:cNvSpPr txBox="1"/>
          <p:nvPr/>
        </p:nvSpPr>
        <p:spPr>
          <a:xfrm>
            <a:off x="289934" y="2062911"/>
            <a:ext cx="3921368" cy="1996700"/>
          </a:xfrm>
          <a:prstGeom prst="rect">
            <a:avLst/>
          </a:prstGeom>
          <a:noFill/>
        </p:spPr>
        <p:txBody>
          <a:bodyPr wrap="square" rtlCol="0">
            <a:spAutoFit/>
          </a:bodyPr>
          <a:lstStyle/>
          <a:p>
            <a:pPr marL="742950" lvl="1" indent="-285750">
              <a:lnSpc>
                <a:spcPct val="150000"/>
              </a:lnSpc>
              <a:buClr>
                <a:schemeClr val="tx2"/>
              </a:buClr>
              <a:buFont typeface="Wingdings" panose="05000000000000000000" pitchFamily="2" charset="2"/>
              <a:buChar char="q"/>
            </a:pPr>
            <a:r>
              <a:rPr lang="en-US" dirty="0">
                <a:solidFill>
                  <a:schemeClr val="tx1"/>
                </a:solidFill>
                <a:latin typeface="Fira Sans" panose="020B0503050000020004" pitchFamily="34" charset="0"/>
              </a:rPr>
              <a:t>For straightforward screens with minimal logic, Cubit's lightweight approach shines.</a:t>
            </a:r>
          </a:p>
          <a:p>
            <a:pPr marL="742950" lvl="1" indent="-285750">
              <a:lnSpc>
                <a:spcPct val="150000"/>
              </a:lnSpc>
              <a:buClr>
                <a:schemeClr val="tx2"/>
              </a:buClr>
              <a:buFont typeface="Wingdings" panose="05000000000000000000" pitchFamily="2" charset="2"/>
              <a:buChar char="q"/>
            </a:pPr>
            <a:r>
              <a:rPr lang="en-US" dirty="0">
                <a:solidFill>
                  <a:schemeClr val="tx1"/>
                </a:solidFill>
                <a:latin typeface="Fira Sans" panose="020B0503050000020004" pitchFamily="34" charset="0"/>
              </a:rPr>
              <a:t>For beginners, Cubit's gentler curve eases them into state management concepts.</a:t>
            </a:r>
          </a:p>
        </p:txBody>
      </p:sp>
      <p:sp>
        <p:nvSpPr>
          <p:cNvPr id="7" name="Title 15">
            <a:extLst>
              <a:ext uri="{FF2B5EF4-FFF2-40B4-BE49-F238E27FC236}">
                <a16:creationId xmlns:a16="http://schemas.microsoft.com/office/drawing/2014/main" id="{B8E349E1-9C86-4AFD-45E8-89D49CE41D30}"/>
              </a:ext>
            </a:extLst>
          </p:cNvPr>
          <p:cNvSpPr>
            <a:spLocks noGrp="1"/>
          </p:cNvSpPr>
          <p:nvPr>
            <p:ph type="title"/>
          </p:nvPr>
        </p:nvSpPr>
        <p:spPr>
          <a:xfrm>
            <a:off x="912520" y="214953"/>
            <a:ext cx="7318959" cy="1088068"/>
          </a:xfrm>
        </p:spPr>
        <p:txBody>
          <a:bodyPr/>
          <a:lstStyle/>
          <a:p>
            <a:pPr algn="ctr"/>
            <a:r>
              <a:rPr lang="en-US" dirty="0">
                <a:solidFill>
                  <a:schemeClr val="tx2"/>
                </a:solidFill>
                <a:latin typeface="Fira Sans" panose="020B0503050000020004" pitchFamily="34" charset="0"/>
              </a:rPr>
              <a:t>Cubit vs </a:t>
            </a:r>
            <a:r>
              <a:rPr lang="en-US" dirty="0" err="1">
                <a:solidFill>
                  <a:schemeClr val="tx2"/>
                </a:solidFill>
                <a:latin typeface="Fira Sans" panose="020B0503050000020004" pitchFamily="34" charset="0"/>
              </a:rPr>
              <a:t>BLoC</a:t>
            </a:r>
            <a:endParaRPr lang="en-US" dirty="0">
              <a:solidFill>
                <a:schemeClr val="tx2"/>
              </a:solidFill>
              <a:latin typeface="Fira Sans" panose="020B0503050000020004" pitchFamily="34" charset="0"/>
            </a:endParaRPr>
          </a:p>
        </p:txBody>
      </p:sp>
      <p:sp>
        <p:nvSpPr>
          <p:cNvPr id="8" name="TextBox 7">
            <a:extLst>
              <a:ext uri="{FF2B5EF4-FFF2-40B4-BE49-F238E27FC236}">
                <a16:creationId xmlns:a16="http://schemas.microsoft.com/office/drawing/2014/main" id="{562F811B-F362-910B-8CD3-332E30FEC17B}"/>
              </a:ext>
            </a:extLst>
          </p:cNvPr>
          <p:cNvSpPr txBox="1"/>
          <p:nvPr/>
        </p:nvSpPr>
        <p:spPr>
          <a:xfrm>
            <a:off x="4259765" y="2061500"/>
            <a:ext cx="4594301" cy="1998111"/>
          </a:xfrm>
          <a:prstGeom prst="rect">
            <a:avLst/>
          </a:prstGeom>
          <a:noFill/>
        </p:spPr>
        <p:txBody>
          <a:bodyPr wrap="square" rtlCol="0">
            <a:spAutoFit/>
          </a:bodyPr>
          <a:lstStyle/>
          <a:p>
            <a:pPr marL="742950" lvl="1" indent="-285750">
              <a:lnSpc>
                <a:spcPct val="150000"/>
              </a:lnSpc>
              <a:buClr>
                <a:schemeClr val="tx2"/>
              </a:buClr>
              <a:buFont typeface="Wingdings" panose="05000000000000000000" pitchFamily="2" charset="2"/>
              <a:buChar char="q"/>
            </a:pPr>
            <a:r>
              <a:rPr lang="en-US" dirty="0">
                <a:solidFill>
                  <a:schemeClr val="tx1"/>
                </a:solidFill>
                <a:latin typeface="Fira Sans" panose="020B0503050000020004" pitchFamily="34" charset="0"/>
              </a:rPr>
              <a:t>When intricate UIs with numerous events unfold, </a:t>
            </a:r>
            <a:r>
              <a:rPr lang="en-US" dirty="0" err="1">
                <a:solidFill>
                  <a:schemeClr val="tx1"/>
                </a:solidFill>
                <a:latin typeface="Fira Sans" panose="020B0503050000020004" pitchFamily="34" charset="0"/>
              </a:rPr>
              <a:t>BLoC's</a:t>
            </a:r>
            <a:r>
              <a:rPr lang="en-US" dirty="0">
                <a:solidFill>
                  <a:schemeClr val="tx1"/>
                </a:solidFill>
                <a:latin typeface="Fira Sans" panose="020B0503050000020004" pitchFamily="34" charset="0"/>
              </a:rPr>
              <a:t> strict structure provides clarity and control.</a:t>
            </a:r>
          </a:p>
          <a:p>
            <a:pPr marL="742950" lvl="1" indent="-285750">
              <a:lnSpc>
                <a:spcPct val="150000"/>
              </a:lnSpc>
              <a:buClr>
                <a:schemeClr val="tx2"/>
              </a:buClr>
              <a:buFont typeface="Wingdings" panose="05000000000000000000" pitchFamily="2" charset="2"/>
              <a:buChar char="q"/>
            </a:pPr>
            <a:r>
              <a:rPr lang="en-US" dirty="0">
                <a:solidFill>
                  <a:schemeClr val="tx1"/>
                </a:solidFill>
                <a:latin typeface="Fira Sans" panose="020B0503050000020004" pitchFamily="34" charset="0"/>
              </a:rPr>
              <a:t>For large projects with potential growth, </a:t>
            </a:r>
            <a:r>
              <a:rPr lang="en-US" dirty="0" err="1">
                <a:solidFill>
                  <a:schemeClr val="tx1"/>
                </a:solidFill>
                <a:latin typeface="Fira Sans" panose="020B0503050000020004" pitchFamily="34" charset="0"/>
              </a:rPr>
              <a:t>BLoC's</a:t>
            </a:r>
            <a:r>
              <a:rPr lang="en-US" dirty="0">
                <a:solidFill>
                  <a:schemeClr val="tx1"/>
                </a:solidFill>
                <a:latin typeface="Fira Sans" panose="020B0503050000020004" pitchFamily="34" charset="0"/>
              </a:rPr>
              <a:t> well-defined architecture adapts effectively</a:t>
            </a:r>
          </a:p>
        </p:txBody>
      </p:sp>
      <p:sp>
        <p:nvSpPr>
          <p:cNvPr id="4" name="Subtitle 9">
            <a:extLst>
              <a:ext uri="{FF2B5EF4-FFF2-40B4-BE49-F238E27FC236}">
                <a16:creationId xmlns:a16="http://schemas.microsoft.com/office/drawing/2014/main" id="{508F6610-56E5-A2CE-849E-B0F5D56F2ABE}"/>
              </a:ext>
            </a:extLst>
          </p:cNvPr>
          <p:cNvSpPr txBox="1">
            <a:spLocks/>
          </p:cNvSpPr>
          <p:nvPr/>
        </p:nvSpPr>
        <p:spPr>
          <a:xfrm>
            <a:off x="1095768" y="1568600"/>
            <a:ext cx="2309700" cy="4705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Fira Sans" panose="020B0503050000020004" pitchFamily="34" charset="0"/>
                <a:ea typeface="Fira Sans" panose="020B0503050000020004" pitchFamily="34" charset="0"/>
                <a:cs typeface="Aref Ruqaa"/>
                <a:sym typeface="Aref Ruqaa"/>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139700" indent="0" algn="ctr"/>
            <a:r>
              <a:rPr lang="en-US" dirty="0">
                <a:solidFill>
                  <a:schemeClr val="tx2"/>
                </a:solidFill>
              </a:rPr>
              <a:t>Cubit</a:t>
            </a:r>
          </a:p>
        </p:txBody>
      </p:sp>
      <p:sp>
        <p:nvSpPr>
          <p:cNvPr id="5" name="Subtitle 9">
            <a:extLst>
              <a:ext uri="{FF2B5EF4-FFF2-40B4-BE49-F238E27FC236}">
                <a16:creationId xmlns:a16="http://schemas.microsoft.com/office/drawing/2014/main" id="{DEA57421-2335-014B-51CB-44FA56075600}"/>
              </a:ext>
            </a:extLst>
          </p:cNvPr>
          <p:cNvSpPr txBox="1">
            <a:spLocks/>
          </p:cNvSpPr>
          <p:nvPr/>
        </p:nvSpPr>
        <p:spPr>
          <a:xfrm>
            <a:off x="5402065" y="1590905"/>
            <a:ext cx="2309700" cy="4705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Fira Sans" panose="020B0503050000020004" pitchFamily="34" charset="0"/>
                <a:ea typeface="Fira Sans" panose="020B0503050000020004" pitchFamily="34" charset="0"/>
                <a:cs typeface="Aref Ruqaa"/>
                <a:sym typeface="Aref Ruqaa"/>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139700" indent="0" algn="ctr"/>
            <a:r>
              <a:rPr lang="en-US" dirty="0" err="1">
                <a:solidFill>
                  <a:schemeClr val="tx2"/>
                </a:solidFill>
              </a:rPr>
              <a:t>BLoC</a:t>
            </a:r>
            <a:endParaRPr lang="en-US" dirty="0">
              <a:solidFill>
                <a:schemeClr val="tx2"/>
              </a:solidFill>
            </a:endParaRPr>
          </a:p>
        </p:txBody>
      </p:sp>
    </p:spTree>
    <p:extLst>
      <p:ext uri="{BB962C8B-B14F-4D97-AF65-F5344CB8AC3E}">
        <p14:creationId xmlns:p14="http://schemas.microsoft.com/office/powerpoint/2010/main" val="36693936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F080BC7-7032-F772-A666-6CA2C2F86EF8}"/>
              </a:ext>
            </a:extLst>
          </p:cNvPr>
          <p:cNvSpPr>
            <a:spLocks noGrp="1"/>
          </p:cNvSpPr>
          <p:nvPr>
            <p:ph type="subTitle" idx="3"/>
          </p:nvPr>
        </p:nvSpPr>
        <p:spPr>
          <a:xfrm>
            <a:off x="384298" y="1322471"/>
            <a:ext cx="5866599" cy="1023001"/>
          </a:xfrm>
        </p:spPr>
        <p:txBody>
          <a:bodyPr/>
          <a:lstStyle/>
          <a:p>
            <a:pPr>
              <a:buClr>
                <a:srgbClr val="FFC000"/>
              </a:buClr>
              <a:buFont typeface="Wingdings" panose="05000000000000000000" pitchFamily="2" charset="2"/>
              <a:buChar char="q"/>
            </a:pPr>
            <a:r>
              <a:rPr lang="en-US" dirty="0"/>
              <a:t>To begin using Bloc in a Flutter project, developers need to include the bloc and </a:t>
            </a:r>
            <a:r>
              <a:rPr lang="en-US" dirty="0" err="1"/>
              <a:t>flutterbloc</a:t>
            </a:r>
            <a:r>
              <a:rPr lang="en-US" dirty="0"/>
              <a:t> package as a dependency in their project's </a:t>
            </a:r>
            <a:r>
              <a:rPr lang="en-US" dirty="0" err="1"/>
              <a:t>pubspec.yaml</a:t>
            </a:r>
            <a:r>
              <a:rPr lang="en-US" dirty="0"/>
              <a:t> file.</a:t>
            </a:r>
          </a:p>
        </p:txBody>
      </p:sp>
      <p:sp>
        <p:nvSpPr>
          <p:cNvPr id="14" name="Title 13">
            <a:extLst>
              <a:ext uri="{FF2B5EF4-FFF2-40B4-BE49-F238E27FC236}">
                <a16:creationId xmlns:a16="http://schemas.microsoft.com/office/drawing/2014/main" id="{AAED4378-BDD0-F0D7-9D1D-42DAD24C577C}"/>
              </a:ext>
            </a:extLst>
          </p:cNvPr>
          <p:cNvSpPr>
            <a:spLocks noGrp="1"/>
          </p:cNvSpPr>
          <p:nvPr>
            <p:ph type="title" idx="15"/>
          </p:nvPr>
        </p:nvSpPr>
        <p:spPr/>
        <p:txBody>
          <a:bodyPr/>
          <a:lstStyle/>
          <a:p>
            <a:r>
              <a:rPr lang="en-US" dirty="0">
                <a:solidFill>
                  <a:schemeClr val="tx2"/>
                </a:solidFill>
              </a:rPr>
              <a:t>Getting Started</a:t>
            </a:r>
          </a:p>
        </p:txBody>
      </p:sp>
      <p:pic>
        <p:nvPicPr>
          <p:cNvPr id="6" name="Picture 5">
            <a:extLst>
              <a:ext uri="{FF2B5EF4-FFF2-40B4-BE49-F238E27FC236}">
                <a16:creationId xmlns:a16="http://schemas.microsoft.com/office/drawing/2014/main" id="{B51A38F9-23BD-7644-7820-542FC4F905FB}"/>
              </a:ext>
            </a:extLst>
          </p:cNvPr>
          <p:cNvPicPr>
            <a:picLocks noChangeAspect="1"/>
          </p:cNvPicPr>
          <p:nvPr/>
        </p:nvPicPr>
        <p:blipFill>
          <a:blip r:embed="rId3"/>
          <a:stretch>
            <a:fillRect/>
          </a:stretch>
        </p:blipFill>
        <p:spPr>
          <a:xfrm>
            <a:off x="3891748" y="2345472"/>
            <a:ext cx="4867954" cy="2353003"/>
          </a:xfrm>
          <a:prstGeom prst="rect">
            <a:avLst/>
          </a:prstGeom>
        </p:spPr>
      </p:pic>
    </p:spTree>
    <p:extLst>
      <p:ext uri="{BB962C8B-B14F-4D97-AF65-F5344CB8AC3E}">
        <p14:creationId xmlns:p14="http://schemas.microsoft.com/office/powerpoint/2010/main" val="5520055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31"/>
          <p:cNvSpPr txBox="1">
            <a:spLocks noGrp="1"/>
          </p:cNvSpPr>
          <p:nvPr>
            <p:ph type="title" idx="15"/>
          </p:nvPr>
        </p:nvSpPr>
        <p:spPr>
          <a:xfrm>
            <a:off x="475071" y="30383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Fira Sans" panose="020B0503050000020004" pitchFamily="34" charset="0"/>
              </a:rPr>
              <a:t>Agenda</a:t>
            </a:r>
            <a:endParaRPr dirty="0">
              <a:latin typeface="Fira Sans" panose="020B0503050000020004" pitchFamily="34" charset="0"/>
            </a:endParaRPr>
          </a:p>
        </p:txBody>
      </p:sp>
      <p:sp>
        <p:nvSpPr>
          <p:cNvPr id="1275" name="Google Shape;1275;p31"/>
          <p:cNvSpPr txBox="1">
            <a:spLocks noGrp="1"/>
          </p:cNvSpPr>
          <p:nvPr>
            <p:ph type="subTitle" idx="8"/>
          </p:nvPr>
        </p:nvSpPr>
        <p:spPr>
          <a:xfrm>
            <a:off x="1717288" y="876534"/>
            <a:ext cx="6110867" cy="7028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dirty="0">
                <a:solidFill>
                  <a:schemeClr val="lt2"/>
                </a:solidFill>
              </a:rPr>
              <a:t>01</a:t>
            </a:r>
            <a:r>
              <a:rPr lang="en" dirty="0">
                <a:solidFill>
                  <a:schemeClr val="lt2"/>
                </a:solidFill>
              </a:rPr>
              <a:t>       </a:t>
            </a:r>
            <a:r>
              <a:rPr lang="en-US" dirty="0"/>
              <a:t>Introduction to State Management</a:t>
            </a:r>
            <a:endParaRPr dirty="0">
              <a:latin typeface="Fira Sans" panose="020B0503050000020004" pitchFamily="34" charset="0"/>
            </a:endParaRPr>
          </a:p>
        </p:txBody>
      </p:sp>
      <p:sp>
        <p:nvSpPr>
          <p:cNvPr id="1276" name="Google Shape;1276;p31"/>
          <p:cNvSpPr txBox="1">
            <a:spLocks noGrp="1"/>
          </p:cNvSpPr>
          <p:nvPr>
            <p:ph type="subTitle" idx="9"/>
          </p:nvPr>
        </p:nvSpPr>
        <p:spPr>
          <a:xfrm>
            <a:off x="1717289" y="1579426"/>
            <a:ext cx="5575609" cy="624401"/>
          </a:xfrm>
          <a:prstGeom prst="rect">
            <a:avLst/>
          </a:prstGeom>
        </p:spPr>
        <p:txBody>
          <a:bodyPr spcFirstLastPara="1" wrap="square" lIns="91425" tIns="91425" rIns="91425" bIns="91425" anchor="b" anchorCtr="0">
            <a:noAutofit/>
          </a:bodyPr>
          <a:lstStyle/>
          <a:p>
            <a:pPr marL="0" indent="0"/>
            <a:r>
              <a:rPr lang="en" sz="3700" dirty="0">
                <a:solidFill>
                  <a:schemeClr val="lt2"/>
                </a:solidFill>
              </a:rPr>
              <a:t>02</a:t>
            </a:r>
            <a:r>
              <a:rPr lang="en-US" sz="3700" b="1" dirty="0"/>
              <a:t> </a:t>
            </a:r>
            <a:r>
              <a:rPr lang="en-US" b="1" dirty="0"/>
              <a:t>     Introduction to Bloc</a:t>
            </a:r>
            <a:endParaRPr lang="en-US" dirty="0">
              <a:latin typeface="Fira Sans" panose="020B0503050000020004" pitchFamily="34" charset="0"/>
            </a:endParaRPr>
          </a:p>
        </p:txBody>
      </p:sp>
      <p:sp>
        <p:nvSpPr>
          <p:cNvPr id="1277" name="Google Shape;1277;p31"/>
          <p:cNvSpPr txBox="1">
            <a:spLocks noGrp="1"/>
          </p:cNvSpPr>
          <p:nvPr>
            <p:ph type="subTitle" idx="13"/>
          </p:nvPr>
        </p:nvSpPr>
        <p:spPr>
          <a:xfrm>
            <a:off x="1657816" y="2811044"/>
            <a:ext cx="5575608" cy="685298"/>
          </a:xfrm>
          <a:prstGeom prst="rect">
            <a:avLst/>
          </a:prstGeom>
        </p:spPr>
        <p:txBody>
          <a:bodyPr spcFirstLastPara="1" wrap="square" lIns="91425" tIns="91425" rIns="91425" bIns="91425" anchor="b" anchorCtr="0">
            <a:noAutofit/>
          </a:bodyPr>
          <a:lstStyle/>
          <a:p>
            <a:pPr marL="0" indent="0"/>
            <a:r>
              <a:rPr lang="en-US" dirty="0"/>
              <a:t> </a:t>
            </a:r>
            <a:r>
              <a:rPr lang="en" sz="3700" dirty="0">
                <a:solidFill>
                  <a:schemeClr val="lt2"/>
                </a:solidFill>
                <a:latin typeface="Fira Sans" panose="020B0503050000020004" pitchFamily="34" charset="0"/>
              </a:rPr>
              <a:t>04</a:t>
            </a:r>
            <a:r>
              <a:rPr lang="en-US" dirty="0"/>
              <a:t>     Let’s code </a:t>
            </a:r>
            <a:endParaRPr dirty="0"/>
          </a:p>
        </p:txBody>
      </p:sp>
      <p:sp>
        <p:nvSpPr>
          <p:cNvPr id="1278" name="Google Shape;1278;p31"/>
          <p:cNvSpPr txBox="1">
            <a:spLocks noGrp="1"/>
          </p:cNvSpPr>
          <p:nvPr>
            <p:ph type="subTitle" idx="14"/>
          </p:nvPr>
        </p:nvSpPr>
        <p:spPr>
          <a:xfrm>
            <a:off x="1717289" y="2203828"/>
            <a:ext cx="5575608" cy="607216"/>
          </a:xfrm>
          <a:prstGeom prst="rect">
            <a:avLst/>
          </a:prstGeom>
        </p:spPr>
        <p:txBody>
          <a:bodyPr spcFirstLastPara="1" wrap="square" lIns="91425" tIns="91425" rIns="91425" bIns="91425" anchor="b" anchorCtr="0">
            <a:noAutofit/>
          </a:bodyPr>
          <a:lstStyle/>
          <a:p>
            <a:pPr marL="0" indent="0"/>
            <a:r>
              <a:rPr lang="en" sz="3700" dirty="0">
                <a:solidFill>
                  <a:schemeClr val="tx2"/>
                </a:solidFill>
              </a:rPr>
              <a:t>03</a:t>
            </a:r>
            <a:r>
              <a:rPr lang="en" dirty="0"/>
              <a:t>      </a:t>
            </a:r>
            <a:r>
              <a:rPr lang="en-US" b="1" dirty="0"/>
              <a:t>Cubit</a:t>
            </a:r>
            <a:endParaRPr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7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5" grpId="0" build="p"/>
      <p:bldP spid="1276" grpId="0" build="p"/>
      <p:bldP spid="1277" grpId="0" build="p"/>
      <p:bldP spid="127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D569D-C615-3FC7-1D7B-0713C7C52DC8}"/>
              </a:ext>
            </a:extLst>
          </p:cNvPr>
          <p:cNvSpPr>
            <a:spLocks noGrp="1"/>
          </p:cNvSpPr>
          <p:nvPr>
            <p:ph type="title"/>
          </p:nvPr>
        </p:nvSpPr>
        <p:spPr>
          <a:xfrm>
            <a:off x="633351" y="868680"/>
            <a:ext cx="7849010" cy="486784"/>
          </a:xfrm>
        </p:spPr>
        <p:txBody>
          <a:bodyPr/>
          <a:lstStyle/>
          <a:p>
            <a:pPr marL="342900" indent="-342900" algn="l">
              <a:buClr>
                <a:srgbClr val="FFC000"/>
              </a:buClr>
              <a:buSzPct val="120000"/>
              <a:buFont typeface="Wingdings" panose="05000000000000000000" pitchFamily="2" charset="2"/>
              <a:buChar char="q"/>
            </a:pPr>
            <a:r>
              <a:rPr lang="en-US" sz="1800" b="1" i="0" u="none" strike="noStrike" dirty="0">
                <a:solidFill>
                  <a:schemeClr val="tx1"/>
                </a:solidFill>
                <a:effectLst/>
              </a:rPr>
              <a:t> The first step</a:t>
            </a:r>
            <a:r>
              <a:rPr lang="en-US" sz="1800" b="0" i="0" dirty="0">
                <a:solidFill>
                  <a:schemeClr val="tx1"/>
                </a:solidFill>
                <a:effectLst/>
              </a:rPr>
              <a:t> </a:t>
            </a:r>
            <a:r>
              <a:rPr lang="en-US" sz="1600" b="0" i="0" dirty="0">
                <a:solidFill>
                  <a:schemeClr val="tx1"/>
                </a:solidFill>
                <a:effectLst/>
              </a:rPr>
              <a:t>will be to create a Cubit Class: </a:t>
            </a:r>
            <a:r>
              <a:rPr lang="en-US" sz="1600" b="0" i="0" dirty="0">
                <a:effectLst/>
              </a:rPr>
              <a:t>It manages the state of our app. </a:t>
            </a:r>
            <a:endParaRPr lang="en-US" sz="1600" b="0" dirty="0">
              <a:solidFill>
                <a:schemeClr val="tx1"/>
              </a:solidFill>
            </a:endParaRPr>
          </a:p>
        </p:txBody>
      </p:sp>
      <p:pic>
        <p:nvPicPr>
          <p:cNvPr id="6" name="Picture 5">
            <a:extLst>
              <a:ext uri="{FF2B5EF4-FFF2-40B4-BE49-F238E27FC236}">
                <a16:creationId xmlns:a16="http://schemas.microsoft.com/office/drawing/2014/main" id="{56B3F7D9-0F0E-9F78-134B-14D45DC18E3D}"/>
              </a:ext>
            </a:extLst>
          </p:cNvPr>
          <p:cNvPicPr>
            <a:picLocks noChangeAspect="1"/>
          </p:cNvPicPr>
          <p:nvPr/>
        </p:nvPicPr>
        <p:blipFill>
          <a:blip r:embed="rId3"/>
          <a:stretch>
            <a:fillRect/>
          </a:stretch>
        </p:blipFill>
        <p:spPr>
          <a:xfrm>
            <a:off x="2552701" y="1688687"/>
            <a:ext cx="5799234" cy="3092257"/>
          </a:xfrm>
          <a:prstGeom prst="rect">
            <a:avLst/>
          </a:prstGeom>
        </p:spPr>
      </p:pic>
    </p:spTree>
    <p:extLst>
      <p:ext uri="{BB962C8B-B14F-4D97-AF65-F5344CB8AC3E}">
        <p14:creationId xmlns:p14="http://schemas.microsoft.com/office/powerpoint/2010/main" val="2293513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F48EF-E90A-AA8D-B975-F2130A34D04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67879C5-3E02-96FD-33F2-EFB799BB0147}"/>
              </a:ext>
            </a:extLst>
          </p:cNvPr>
          <p:cNvPicPr>
            <a:picLocks noChangeAspect="1"/>
          </p:cNvPicPr>
          <p:nvPr/>
        </p:nvPicPr>
        <p:blipFill>
          <a:blip r:embed="rId3"/>
          <a:stretch>
            <a:fillRect/>
          </a:stretch>
        </p:blipFill>
        <p:spPr>
          <a:xfrm>
            <a:off x="2453973" y="1775461"/>
            <a:ext cx="5943267" cy="2914952"/>
          </a:xfrm>
          <a:prstGeom prst="rect">
            <a:avLst/>
          </a:prstGeom>
          <a:noFill/>
          <a:effectLst>
            <a:softEdge rad="0"/>
          </a:effectLst>
        </p:spPr>
      </p:pic>
      <p:sp>
        <p:nvSpPr>
          <p:cNvPr id="10" name="Title 1">
            <a:extLst>
              <a:ext uri="{FF2B5EF4-FFF2-40B4-BE49-F238E27FC236}">
                <a16:creationId xmlns:a16="http://schemas.microsoft.com/office/drawing/2014/main" id="{C2EC60AD-8E12-72C5-66E1-DD6F56E6878F}"/>
              </a:ext>
            </a:extLst>
          </p:cNvPr>
          <p:cNvSpPr>
            <a:spLocks noGrp="1"/>
          </p:cNvSpPr>
          <p:nvPr>
            <p:ph type="title"/>
          </p:nvPr>
        </p:nvSpPr>
        <p:spPr>
          <a:xfrm>
            <a:off x="633350" y="868680"/>
            <a:ext cx="7901049" cy="617220"/>
          </a:xfrm>
        </p:spPr>
        <p:txBody>
          <a:bodyPr/>
          <a:lstStyle/>
          <a:p>
            <a:pPr marL="342900" indent="-342900" algn="l">
              <a:lnSpc>
                <a:spcPct val="100000"/>
              </a:lnSpc>
              <a:buClr>
                <a:srgbClr val="FFC000"/>
              </a:buClr>
              <a:buSzPct val="120000"/>
              <a:buFont typeface="Wingdings" panose="05000000000000000000" pitchFamily="2" charset="2"/>
              <a:buChar char="q"/>
            </a:pPr>
            <a:r>
              <a:rPr lang="en-US" sz="1600" b="0" i="0" u="none" strike="noStrike" dirty="0">
                <a:solidFill>
                  <a:schemeClr val="tx1"/>
                </a:solidFill>
                <a:effectLst/>
              </a:rPr>
              <a:t> </a:t>
            </a:r>
            <a:r>
              <a:rPr lang="en-US" sz="1600" i="0" u="none" strike="noStrike" dirty="0">
                <a:solidFill>
                  <a:schemeClr val="tx1"/>
                </a:solidFill>
                <a:effectLst/>
              </a:rPr>
              <a:t>The second step</a:t>
            </a:r>
            <a:r>
              <a:rPr lang="en-US" sz="1600" i="0" dirty="0">
                <a:solidFill>
                  <a:schemeClr val="tx1"/>
                </a:solidFill>
                <a:effectLst/>
              </a:rPr>
              <a:t> </a:t>
            </a:r>
            <a:r>
              <a:rPr lang="en-US" sz="1600" b="0" i="0" dirty="0">
                <a:solidFill>
                  <a:schemeClr val="tx1"/>
                </a:solidFill>
                <a:effectLst/>
              </a:rPr>
              <a:t>will be to create an App states class: is </a:t>
            </a:r>
            <a:r>
              <a:rPr lang="en-US" sz="1600" b="0" dirty="0"/>
              <a:t>used to represent the different states that the Cubit can be in</a:t>
            </a:r>
            <a:r>
              <a:rPr lang="en-US" sz="1600" b="0" i="0" dirty="0">
                <a:effectLst/>
              </a:rPr>
              <a:t>. </a:t>
            </a:r>
            <a:endParaRPr lang="en-US" sz="1600" b="0" dirty="0">
              <a:solidFill>
                <a:schemeClr val="tx1"/>
              </a:solidFill>
            </a:endParaRPr>
          </a:p>
        </p:txBody>
      </p:sp>
    </p:spTree>
    <p:extLst>
      <p:ext uri="{BB962C8B-B14F-4D97-AF65-F5344CB8AC3E}">
        <p14:creationId xmlns:p14="http://schemas.microsoft.com/office/powerpoint/2010/main" val="8390839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F080BC7-7032-F772-A666-6CA2C2F86EF8}"/>
              </a:ext>
            </a:extLst>
          </p:cNvPr>
          <p:cNvSpPr>
            <a:spLocks noGrp="1"/>
          </p:cNvSpPr>
          <p:nvPr>
            <p:ph type="subTitle" idx="3"/>
          </p:nvPr>
        </p:nvSpPr>
        <p:spPr>
          <a:xfrm>
            <a:off x="389154" y="1130657"/>
            <a:ext cx="8365692" cy="788826"/>
          </a:xfrm>
        </p:spPr>
        <p:txBody>
          <a:bodyPr/>
          <a:lstStyle/>
          <a:p>
            <a:pPr>
              <a:buClr>
                <a:srgbClr val="FFC000"/>
              </a:buClr>
              <a:buFont typeface="Wingdings" panose="05000000000000000000" pitchFamily="2" charset="2"/>
              <a:buChar char="q"/>
            </a:pPr>
            <a:r>
              <a:rPr lang="en-US" sz="1600" b="0" i="0" dirty="0">
                <a:solidFill>
                  <a:schemeClr val="tx1"/>
                </a:solidFill>
                <a:effectLst/>
                <a:latin typeface="Fira Sans" panose="020B0503050000020004" pitchFamily="34" charset="0"/>
              </a:rPr>
              <a:t>Don’t forget that to use the Cubit, we must first provide it using </a:t>
            </a:r>
            <a:r>
              <a:rPr lang="en-US" sz="1600" b="0" i="0" dirty="0" err="1">
                <a:solidFill>
                  <a:schemeClr val="tx1"/>
                </a:solidFill>
                <a:effectLst/>
                <a:latin typeface="Fira Sans" panose="020B0503050000020004" pitchFamily="34" charset="0"/>
              </a:rPr>
              <a:t>BlocProvider</a:t>
            </a:r>
            <a:r>
              <a:rPr lang="en-US" sz="1600" b="0" i="0" dirty="0">
                <a:solidFill>
                  <a:schemeClr val="tx1"/>
                </a:solidFill>
                <a:effectLst/>
                <a:latin typeface="Fira Sans" panose="020B0503050000020004" pitchFamily="34" charset="0"/>
              </a:rPr>
              <a:t> ( Also Known as the dependency injection widget).</a:t>
            </a:r>
            <a:endParaRPr lang="en-US" sz="1600" dirty="0">
              <a:solidFill>
                <a:schemeClr val="tx1"/>
              </a:solidFill>
              <a:latin typeface="Fira Sans" panose="020B0503050000020004" pitchFamily="34" charset="0"/>
            </a:endParaRPr>
          </a:p>
        </p:txBody>
      </p:sp>
      <p:sp>
        <p:nvSpPr>
          <p:cNvPr id="14" name="Title 13">
            <a:extLst>
              <a:ext uri="{FF2B5EF4-FFF2-40B4-BE49-F238E27FC236}">
                <a16:creationId xmlns:a16="http://schemas.microsoft.com/office/drawing/2014/main" id="{AAED4378-BDD0-F0D7-9D1D-42DAD24C577C}"/>
              </a:ext>
            </a:extLst>
          </p:cNvPr>
          <p:cNvSpPr>
            <a:spLocks noGrp="1"/>
          </p:cNvSpPr>
          <p:nvPr>
            <p:ph type="title" idx="15"/>
          </p:nvPr>
        </p:nvSpPr>
        <p:spPr/>
        <p:txBody>
          <a:bodyPr/>
          <a:lstStyle/>
          <a:p>
            <a:r>
              <a:rPr lang="en-US" dirty="0">
                <a:solidFill>
                  <a:schemeClr val="tx2"/>
                </a:solidFill>
              </a:rPr>
              <a:t>What’s Next?</a:t>
            </a:r>
          </a:p>
        </p:txBody>
      </p:sp>
      <p:pic>
        <p:nvPicPr>
          <p:cNvPr id="3" name="Picture 2">
            <a:extLst>
              <a:ext uri="{FF2B5EF4-FFF2-40B4-BE49-F238E27FC236}">
                <a16:creationId xmlns:a16="http://schemas.microsoft.com/office/drawing/2014/main" id="{64A2BBF1-4C3E-ED54-F967-773C7669C186}"/>
              </a:ext>
            </a:extLst>
          </p:cNvPr>
          <p:cNvPicPr>
            <a:picLocks noChangeAspect="1"/>
          </p:cNvPicPr>
          <p:nvPr/>
        </p:nvPicPr>
        <p:blipFill>
          <a:blip r:embed="rId3"/>
          <a:stretch>
            <a:fillRect/>
          </a:stretch>
        </p:blipFill>
        <p:spPr>
          <a:xfrm>
            <a:off x="3069175" y="1819855"/>
            <a:ext cx="5404286" cy="3219215"/>
          </a:xfrm>
          <a:prstGeom prst="rect">
            <a:avLst/>
          </a:prstGeom>
        </p:spPr>
      </p:pic>
    </p:spTree>
    <p:extLst>
      <p:ext uri="{BB962C8B-B14F-4D97-AF65-F5344CB8AC3E}">
        <p14:creationId xmlns:p14="http://schemas.microsoft.com/office/powerpoint/2010/main" val="2244532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D569D-C615-3FC7-1D7B-0713C7C52DC8}"/>
              </a:ext>
            </a:extLst>
          </p:cNvPr>
          <p:cNvSpPr>
            <a:spLocks noGrp="1"/>
          </p:cNvSpPr>
          <p:nvPr>
            <p:ph type="title"/>
          </p:nvPr>
        </p:nvSpPr>
        <p:spPr>
          <a:xfrm>
            <a:off x="633351" y="868679"/>
            <a:ext cx="7849010" cy="625583"/>
          </a:xfrm>
        </p:spPr>
        <p:txBody>
          <a:bodyPr/>
          <a:lstStyle/>
          <a:p>
            <a:pPr marL="342900" indent="-342900" algn="l">
              <a:buClr>
                <a:srgbClr val="FFC000"/>
              </a:buClr>
              <a:buSzPct val="120000"/>
              <a:buFont typeface="Wingdings" panose="05000000000000000000" pitchFamily="2" charset="2"/>
              <a:buChar char="q"/>
            </a:pPr>
            <a:r>
              <a:rPr lang="en-US" sz="1600" dirty="0"/>
              <a:t>To retrieve the nearest instance </a:t>
            </a:r>
            <a:r>
              <a:rPr lang="en-US" sz="1600" b="0" dirty="0"/>
              <a:t>of a provided object in the widget tree, you typically use one of the following methods in Flutter:</a:t>
            </a:r>
            <a:endParaRPr lang="en-US" sz="1600" b="0" dirty="0">
              <a:solidFill>
                <a:schemeClr val="tx1"/>
              </a:solidFill>
            </a:endParaRPr>
          </a:p>
        </p:txBody>
      </p:sp>
      <p:pic>
        <p:nvPicPr>
          <p:cNvPr id="7" name="Picture 6">
            <a:extLst>
              <a:ext uri="{FF2B5EF4-FFF2-40B4-BE49-F238E27FC236}">
                <a16:creationId xmlns:a16="http://schemas.microsoft.com/office/drawing/2014/main" id="{BD24D769-B074-A74D-0953-1E8561A70A28}"/>
              </a:ext>
            </a:extLst>
          </p:cNvPr>
          <p:cNvPicPr>
            <a:picLocks noChangeAspect="1"/>
          </p:cNvPicPr>
          <p:nvPr/>
        </p:nvPicPr>
        <p:blipFill>
          <a:blip r:embed="rId3"/>
          <a:stretch>
            <a:fillRect/>
          </a:stretch>
        </p:blipFill>
        <p:spPr>
          <a:xfrm>
            <a:off x="1147430" y="1648887"/>
            <a:ext cx="6820852" cy="922863"/>
          </a:xfrm>
          <a:prstGeom prst="rect">
            <a:avLst/>
          </a:prstGeom>
        </p:spPr>
      </p:pic>
      <p:pic>
        <p:nvPicPr>
          <p:cNvPr id="9" name="Picture 8">
            <a:extLst>
              <a:ext uri="{FF2B5EF4-FFF2-40B4-BE49-F238E27FC236}">
                <a16:creationId xmlns:a16="http://schemas.microsoft.com/office/drawing/2014/main" id="{C40953B2-D2D4-1D66-DC10-7870C47F2C3D}"/>
              </a:ext>
            </a:extLst>
          </p:cNvPr>
          <p:cNvPicPr>
            <a:picLocks noChangeAspect="1"/>
          </p:cNvPicPr>
          <p:nvPr/>
        </p:nvPicPr>
        <p:blipFill>
          <a:blip r:embed="rId4"/>
          <a:stretch>
            <a:fillRect/>
          </a:stretch>
        </p:blipFill>
        <p:spPr>
          <a:xfrm>
            <a:off x="1161574" y="2726375"/>
            <a:ext cx="6820852" cy="885949"/>
          </a:xfrm>
          <a:prstGeom prst="rect">
            <a:avLst/>
          </a:prstGeom>
        </p:spPr>
      </p:pic>
      <p:pic>
        <p:nvPicPr>
          <p:cNvPr id="13" name="Picture 12">
            <a:extLst>
              <a:ext uri="{FF2B5EF4-FFF2-40B4-BE49-F238E27FC236}">
                <a16:creationId xmlns:a16="http://schemas.microsoft.com/office/drawing/2014/main" id="{DC86B5AF-D0B2-D2C5-B009-4A7F68E4F88E}"/>
              </a:ext>
            </a:extLst>
          </p:cNvPr>
          <p:cNvPicPr>
            <a:picLocks noChangeAspect="1"/>
          </p:cNvPicPr>
          <p:nvPr/>
        </p:nvPicPr>
        <p:blipFill>
          <a:blip r:embed="rId5"/>
          <a:stretch>
            <a:fillRect/>
          </a:stretch>
        </p:blipFill>
        <p:spPr>
          <a:xfrm>
            <a:off x="1147430" y="3831846"/>
            <a:ext cx="6820852" cy="885950"/>
          </a:xfrm>
          <a:prstGeom prst="rect">
            <a:avLst/>
          </a:prstGeom>
        </p:spPr>
      </p:pic>
    </p:spTree>
    <p:extLst>
      <p:ext uri="{BB962C8B-B14F-4D97-AF65-F5344CB8AC3E}">
        <p14:creationId xmlns:p14="http://schemas.microsoft.com/office/powerpoint/2010/main" val="17769139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65">
          <a:extLst>
            <a:ext uri="{FF2B5EF4-FFF2-40B4-BE49-F238E27FC236}">
              <a16:creationId xmlns:a16="http://schemas.microsoft.com/office/drawing/2014/main" id="{DF49FA39-9FFC-8C20-70B3-6FEC585C27EF}"/>
            </a:ext>
          </a:extLst>
        </p:cNvPr>
        <p:cNvGrpSpPr/>
        <p:nvPr/>
      </p:nvGrpSpPr>
      <p:grpSpPr>
        <a:xfrm>
          <a:off x="0" y="0"/>
          <a:ext cx="0" cy="0"/>
          <a:chOff x="0" y="0"/>
          <a:chExt cx="0" cy="0"/>
        </a:xfrm>
      </p:grpSpPr>
      <p:sp>
        <p:nvSpPr>
          <p:cNvPr id="7" name="Title 15">
            <a:extLst>
              <a:ext uri="{FF2B5EF4-FFF2-40B4-BE49-F238E27FC236}">
                <a16:creationId xmlns:a16="http://schemas.microsoft.com/office/drawing/2014/main" id="{B8E349E1-9C86-4AFD-45E8-89D49CE41D30}"/>
              </a:ext>
            </a:extLst>
          </p:cNvPr>
          <p:cNvSpPr>
            <a:spLocks noGrp="1"/>
          </p:cNvSpPr>
          <p:nvPr>
            <p:ph type="title"/>
          </p:nvPr>
        </p:nvSpPr>
        <p:spPr>
          <a:xfrm>
            <a:off x="1047800" y="177782"/>
            <a:ext cx="7318959" cy="978187"/>
          </a:xfrm>
        </p:spPr>
        <p:txBody>
          <a:bodyPr/>
          <a:lstStyle/>
          <a:p>
            <a:pPr algn="ctr"/>
            <a:r>
              <a:rPr lang="en-US" dirty="0" err="1">
                <a:solidFill>
                  <a:schemeClr val="tx2"/>
                </a:solidFill>
              </a:rPr>
              <a:t>BlocBuilder</a:t>
            </a:r>
            <a:r>
              <a:rPr lang="en-US" dirty="0">
                <a:solidFill>
                  <a:schemeClr val="tx2"/>
                </a:solidFill>
                <a:latin typeface="Fira Sans" panose="020B0503050000020004" pitchFamily="34" charset="0"/>
              </a:rPr>
              <a:t> vs </a:t>
            </a:r>
            <a:r>
              <a:rPr lang="en-US" dirty="0" err="1">
                <a:solidFill>
                  <a:schemeClr val="tx2"/>
                </a:solidFill>
                <a:latin typeface="Fira Sans" panose="020B0503050000020004" pitchFamily="34" charset="0"/>
              </a:rPr>
              <a:t>BlocListener</a:t>
            </a:r>
            <a:endParaRPr lang="en-US" dirty="0">
              <a:solidFill>
                <a:schemeClr val="tx2"/>
              </a:solidFill>
              <a:latin typeface="Fira Sans" panose="020B0503050000020004" pitchFamily="34" charset="0"/>
            </a:endParaRPr>
          </a:p>
        </p:txBody>
      </p:sp>
      <p:sp>
        <p:nvSpPr>
          <p:cNvPr id="2" name="Text Placeholder 2">
            <a:extLst>
              <a:ext uri="{FF2B5EF4-FFF2-40B4-BE49-F238E27FC236}">
                <a16:creationId xmlns:a16="http://schemas.microsoft.com/office/drawing/2014/main" id="{8B99E1DC-FCE6-A472-537A-98758B29E3C2}"/>
              </a:ext>
            </a:extLst>
          </p:cNvPr>
          <p:cNvSpPr txBox="1">
            <a:spLocks/>
          </p:cNvSpPr>
          <p:nvPr/>
        </p:nvSpPr>
        <p:spPr>
          <a:xfrm>
            <a:off x="618276" y="1155969"/>
            <a:ext cx="3479802" cy="4200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9pPr>
          </a:lstStyle>
          <a:p>
            <a:pPr marL="285750" indent="-285750">
              <a:buClr>
                <a:schemeClr val="tx2"/>
              </a:buClr>
              <a:buFont typeface="Wingdings" panose="05000000000000000000" pitchFamily="2" charset="2"/>
              <a:buChar char="q"/>
            </a:pPr>
            <a:r>
              <a:rPr lang="en-US" b="1" dirty="0" err="1">
                <a:solidFill>
                  <a:schemeClr val="accent6"/>
                </a:solidFill>
              </a:rPr>
              <a:t>BlocBuilder</a:t>
            </a:r>
            <a:endParaRPr lang="en-US" b="1" dirty="0">
              <a:solidFill>
                <a:schemeClr val="accent6"/>
              </a:solidFill>
            </a:endParaRPr>
          </a:p>
        </p:txBody>
      </p:sp>
      <p:sp>
        <p:nvSpPr>
          <p:cNvPr id="3" name="Text Placeholder 4">
            <a:extLst>
              <a:ext uri="{FF2B5EF4-FFF2-40B4-BE49-F238E27FC236}">
                <a16:creationId xmlns:a16="http://schemas.microsoft.com/office/drawing/2014/main" id="{62859103-298A-917E-24C8-EA0A7DC7F287}"/>
              </a:ext>
            </a:extLst>
          </p:cNvPr>
          <p:cNvSpPr txBox="1">
            <a:spLocks/>
          </p:cNvSpPr>
          <p:nvPr/>
        </p:nvSpPr>
        <p:spPr>
          <a:xfrm>
            <a:off x="4707279" y="1155969"/>
            <a:ext cx="3479802" cy="4200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9pPr>
          </a:lstStyle>
          <a:p>
            <a:pPr marL="285750" indent="-285750">
              <a:buClr>
                <a:schemeClr val="tx2"/>
              </a:buClr>
              <a:buFont typeface="Wingdings" panose="05000000000000000000" pitchFamily="2" charset="2"/>
              <a:buChar char="q"/>
            </a:pPr>
            <a:r>
              <a:rPr lang="en-US" b="1" dirty="0" err="1">
                <a:solidFill>
                  <a:schemeClr val="accent6"/>
                </a:solidFill>
              </a:rPr>
              <a:t>BlocListener</a:t>
            </a:r>
            <a:endParaRPr lang="en-US" b="1" dirty="0">
              <a:solidFill>
                <a:schemeClr val="accent6"/>
              </a:solidFill>
            </a:endParaRPr>
          </a:p>
        </p:txBody>
      </p:sp>
      <p:pic>
        <p:nvPicPr>
          <p:cNvPr id="9" name="Picture 8">
            <a:extLst>
              <a:ext uri="{FF2B5EF4-FFF2-40B4-BE49-F238E27FC236}">
                <a16:creationId xmlns:a16="http://schemas.microsoft.com/office/drawing/2014/main" id="{1EF663CE-0503-1049-23B5-F6C752F35681}"/>
              </a:ext>
            </a:extLst>
          </p:cNvPr>
          <p:cNvPicPr>
            <a:picLocks noChangeAspect="1"/>
          </p:cNvPicPr>
          <p:nvPr/>
        </p:nvPicPr>
        <p:blipFill>
          <a:blip r:embed="rId3"/>
          <a:stretch>
            <a:fillRect/>
          </a:stretch>
        </p:blipFill>
        <p:spPr>
          <a:xfrm>
            <a:off x="4707280" y="1747509"/>
            <a:ext cx="3818444" cy="2891631"/>
          </a:xfrm>
          <a:prstGeom prst="rect">
            <a:avLst/>
          </a:prstGeom>
        </p:spPr>
      </p:pic>
      <p:pic>
        <p:nvPicPr>
          <p:cNvPr id="12" name="Picture 11">
            <a:extLst>
              <a:ext uri="{FF2B5EF4-FFF2-40B4-BE49-F238E27FC236}">
                <a16:creationId xmlns:a16="http://schemas.microsoft.com/office/drawing/2014/main" id="{A9C2280A-E694-E3C9-2402-4889EB106BAC}"/>
              </a:ext>
            </a:extLst>
          </p:cNvPr>
          <p:cNvPicPr>
            <a:picLocks noChangeAspect="1"/>
          </p:cNvPicPr>
          <p:nvPr/>
        </p:nvPicPr>
        <p:blipFill>
          <a:blip r:embed="rId4"/>
          <a:stretch>
            <a:fillRect/>
          </a:stretch>
        </p:blipFill>
        <p:spPr>
          <a:xfrm>
            <a:off x="618276" y="1747509"/>
            <a:ext cx="3818445" cy="2891632"/>
          </a:xfrm>
          <a:prstGeom prst="rect">
            <a:avLst/>
          </a:prstGeom>
        </p:spPr>
      </p:pic>
    </p:spTree>
    <p:extLst>
      <p:ext uri="{BB962C8B-B14F-4D97-AF65-F5344CB8AC3E}">
        <p14:creationId xmlns:p14="http://schemas.microsoft.com/office/powerpoint/2010/main" val="3055167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F48EF-E90A-AA8D-B975-F2130A34D047}"/>
            </a:ext>
          </a:extLst>
        </p:cNvPr>
        <p:cNvGrpSpPr/>
        <p:nvPr/>
      </p:nvGrpSpPr>
      <p:grpSpPr>
        <a:xfrm>
          <a:off x="0" y="0"/>
          <a:ext cx="0" cy="0"/>
          <a:chOff x="0" y="0"/>
          <a:chExt cx="0" cy="0"/>
        </a:xfrm>
      </p:grpSpPr>
      <p:sp>
        <p:nvSpPr>
          <p:cNvPr id="15" name="Rectangle 10">
            <a:extLst>
              <a:ext uri="{FF2B5EF4-FFF2-40B4-BE49-F238E27FC236}">
                <a16:creationId xmlns:a16="http://schemas.microsoft.com/office/drawing/2014/main" id="{EB8383F7-662E-3125-B66B-958656717F4C}"/>
              </a:ext>
            </a:extLst>
          </p:cNvPr>
          <p:cNvSpPr>
            <a:spLocks noGrp="1" noChangeArrowheads="1"/>
          </p:cNvSpPr>
          <p:nvPr>
            <p:ph type="title"/>
          </p:nvPr>
        </p:nvSpPr>
        <p:spPr bwMode="auto">
          <a:xfrm>
            <a:off x="654205" y="643634"/>
            <a:ext cx="790249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
                <a:schemeClr val="tx2"/>
              </a:buClr>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rPr>
              <a:t>In some cases, we need to pass the </a:t>
            </a:r>
            <a:r>
              <a:rPr kumimoji="0" lang="en-US" altLang="en-US" sz="1600" b="0" i="0" u="none" strike="noStrike" cap="none" normalizeH="0" baseline="0" dirty="0" err="1">
                <a:ln>
                  <a:noFill/>
                </a:ln>
                <a:solidFill>
                  <a:schemeClr val="tx1"/>
                </a:solidFill>
                <a:effectLst/>
              </a:rPr>
              <a:t>BlocProvider</a:t>
            </a:r>
            <a:r>
              <a:rPr kumimoji="0" lang="en-US" altLang="en-US" sz="1600" b="0" i="0" u="none" strike="noStrike" cap="none" normalizeH="0" baseline="0" dirty="0">
                <a:ln>
                  <a:noFill/>
                </a:ln>
                <a:solidFill>
                  <a:schemeClr val="tx1"/>
                </a:solidFill>
                <a:effectLst/>
              </a:rPr>
              <a:t> instance to another widget tree to ensure that the new subtree has access to the same bloc or cubit instance used in the rest of the app.</a:t>
            </a:r>
          </a:p>
        </p:txBody>
      </p:sp>
      <p:pic>
        <p:nvPicPr>
          <p:cNvPr id="21" name="Picture 20">
            <a:extLst>
              <a:ext uri="{FF2B5EF4-FFF2-40B4-BE49-F238E27FC236}">
                <a16:creationId xmlns:a16="http://schemas.microsoft.com/office/drawing/2014/main" id="{5D8DCDFE-4A6D-3E66-53F8-D52A91A50ECC}"/>
              </a:ext>
            </a:extLst>
          </p:cNvPr>
          <p:cNvPicPr>
            <a:picLocks noChangeAspect="1"/>
          </p:cNvPicPr>
          <p:nvPr/>
        </p:nvPicPr>
        <p:blipFill>
          <a:blip r:embed="rId3"/>
          <a:stretch>
            <a:fillRect/>
          </a:stretch>
        </p:blipFill>
        <p:spPr>
          <a:xfrm>
            <a:off x="2487125" y="1697511"/>
            <a:ext cx="5749910" cy="2802355"/>
          </a:xfrm>
          <a:prstGeom prst="rect">
            <a:avLst/>
          </a:prstGeom>
        </p:spPr>
      </p:pic>
    </p:spTree>
    <p:extLst>
      <p:ext uri="{BB962C8B-B14F-4D97-AF65-F5344CB8AC3E}">
        <p14:creationId xmlns:p14="http://schemas.microsoft.com/office/powerpoint/2010/main" val="28374926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AED4378-BDD0-F0D7-9D1D-42DAD24C577C}"/>
              </a:ext>
            </a:extLst>
          </p:cNvPr>
          <p:cNvSpPr>
            <a:spLocks noGrp="1"/>
          </p:cNvSpPr>
          <p:nvPr>
            <p:ph type="title" idx="15"/>
          </p:nvPr>
        </p:nvSpPr>
        <p:spPr/>
        <p:txBody>
          <a:bodyPr/>
          <a:lstStyle/>
          <a:p>
            <a:r>
              <a:rPr lang="en-US" i="0" dirty="0">
                <a:solidFill>
                  <a:schemeClr val="tx2"/>
                </a:solidFill>
                <a:effectLst/>
                <a:latin typeface="Google Sans"/>
              </a:rPr>
              <a:t>Observing a Cubit</a:t>
            </a:r>
          </a:p>
        </p:txBody>
      </p:sp>
      <p:pic>
        <p:nvPicPr>
          <p:cNvPr id="5" name="Picture 4">
            <a:extLst>
              <a:ext uri="{FF2B5EF4-FFF2-40B4-BE49-F238E27FC236}">
                <a16:creationId xmlns:a16="http://schemas.microsoft.com/office/drawing/2014/main" id="{DBE178A6-9F00-819C-AE75-4F5FBBDC887E}"/>
              </a:ext>
            </a:extLst>
          </p:cNvPr>
          <p:cNvPicPr>
            <a:picLocks noChangeAspect="1"/>
          </p:cNvPicPr>
          <p:nvPr/>
        </p:nvPicPr>
        <p:blipFill>
          <a:blip r:embed="rId3"/>
          <a:stretch>
            <a:fillRect/>
          </a:stretch>
        </p:blipFill>
        <p:spPr>
          <a:xfrm>
            <a:off x="667915" y="1811300"/>
            <a:ext cx="4016710" cy="3280161"/>
          </a:xfrm>
          <a:prstGeom prst="rect">
            <a:avLst/>
          </a:prstGeom>
        </p:spPr>
      </p:pic>
      <p:pic>
        <p:nvPicPr>
          <p:cNvPr id="11" name="Picture 10">
            <a:extLst>
              <a:ext uri="{FF2B5EF4-FFF2-40B4-BE49-F238E27FC236}">
                <a16:creationId xmlns:a16="http://schemas.microsoft.com/office/drawing/2014/main" id="{B328E11C-5349-5B7C-0C28-742AD8490081}"/>
              </a:ext>
            </a:extLst>
          </p:cNvPr>
          <p:cNvPicPr>
            <a:picLocks noChangeAspect="1"/>
          </p:cNvPicPr>
          <p:nvPr/>
        </p:nvPicPr>
        <p:blipFill>
          <a:blip r:embed="rId4"/>
          <a:stretch>
            <a:fillRect/>
          </a:stretch>
        </p:blipFill>
        <p:spPr>
          <a:xfrm>
            <a:off x="4844545" y="1811300"/>
            <a:ext cx="4016710" cy="853968"/>
          </a:xfrm>
          <a:prstGeom prst="rect">
            <a:avLst/>
          </a:prstGeom>
        </p:spPr>
      </p:pic>
      <p:sp>
        <p:nvSpPr>
          <p:cNvPr id="13" name="Rectangle 2">
            <a:extLst>
              <a:ext uri="{FF2B5EF4-FFF2-40B4-BE49-F238E27FC236}">
                <a16:creationId xmlns:a16="http://schemas.microsoft.com/office/drawing/2014/main" id="{2037FE92-9EF6-A263-9636-15EC0CA94A7C}"/>
              </a:ext>
            </a:extLst>
          </p:cNvPr>
          <p:cNvSpPr>
            <a:spLocks noGrp="1" noChangeArrowheads="1"/>
          </p:cNvSpPr>
          <p:nvPr>
            <p:ph type="subTitle" idx="3"/>
          </p:nvPr>
        </p:nvSpPr>
        <p:spPr bwMode="auto">
          <a:xfrm>
            <a:off x="145959" y="960978"/>
            <a:ext cx="85569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
                <a:schemeClr val="tx2"/>
              </a:buClr>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Arial" panose="020B0604020202020204" pitchFamily="34" charset="0"/>
              </a:rPr>
              <a:t>This class extends </a:t>
            </a:r>
            <a:r>
              <a:rPr kumimoji="0" lang="en-US" altLang="en-US" b="0" i="0" u="none" strike="noStrike" cap="none" normalizeH="0" baseline="0" dirty="0" err="1">
                <a:ln>
                  <a:noFill/>
                </a:ln>
                <a:solidFill>
                  <a:schemeClr val="tx1"/>
                </a:solidFill>
                <a:effectLst/>
                <a:latin typeface="Arial Unicode MS"/>
              </a:rPr>
              <a:t>BlocObserver</a:t>
            </a:r>
            <a:r>
              <a:rPr kumimoji="0" lang="en-US" altLang="en-US" b="0" i="0" u="none" strike="noStrike" cap="none" normalizeH="0" baseline="0" dirty="0">
                <a:ln>
                  <a:noFill/>
                </a:ln>
                <a:solidFill>
                  <a:schemeClr val="tx1"/>
                </a:solidFill>
                <a:effectLst/>
              </a:rPr>
              <a:t> and overrides its methods to provide custom behavior for different lifecycle events of </a:t>
            </a:r>
            <a:r>
              <a:rPr kumimoji="0" lang="en-US" altLang="en-US" b="0" i="0" u="none" strike="noStrike" cap="none" normalizeH="0" baseline="0" dirty="0">
                <a:ln>
                  <a:noFill/>
                </a:ln>
                <a:solidFill>
                  <a:schemeClr val="tx1"/>
                </a:solidFill>
                <a:effectLst/>
                <a:latin typeface="Arial Unicode MS"/>
              </a:rPr>
              <a:t>Bloc</a:t>
            </a:r>
            <a:r>
              <a:rPr kumimoji="0" lang="en-US" altLang="en-US" b="0" i="0" u="none" strike="noStrike" cap="none" normalizeH="0" baseline="0" dirty="0">
                <a:ln>
                  <a:noFill/>
                </a:ln>
                <a:solidFill>
                  <a:schemeClr val="tx1"/>
                </a:solidFill>
                <a:effectLst/>
              </a:rPr>
              <a:t> and </a:t>
            </a:r>
            <a:r>
              <a:rPr kumimoji="0" lang="en-US" altLang="en-US" b="0" i="0" u="none" strike="noStrike" cap="none" normalizeH="0" baseline="0" dirty="0">
                <a:ln>
                  <a:noFill/>
                </a:ln>
                <a:solidFill>
                  <a:schemeClr val="tx1"/>
                </a:solidFill>
                <a:effectLst/>
                <a:latin typeface="Arial Unicode MS"/>
              </a:rPr>
              <a:t>Cubit</a:t>
            </a:r>
            <a:r>
              <a:rPr kumimoji="0" lang="en-US" altLang="en-US" b="0" i="0" u="none" strike="noStrike" cap="none" normalizeH="0" baseline="0" dirty="0">
                <a:ln>
                  <a:noFill/>
                </a:ln>
                <a:solidFill>
                  <a:schemeClr val="tx1"/>
                </a:solidFill>
                <a:effectLst/>
              </a:rPr>
              <a:t> instances.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11438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65">
          <a:extLst>
            <a:ext uri="{FF2B5EF4-FFF2-40B4-BE49-F238E27FC236}">
              <a16:creationId xmlns:a16="http://schemas.microsoft.com/office/drawing/2014/main" id="{047E4CAA-B761-B3F4-5A7B-B01EE3B55284}"/>
            </a:ext>
          </a:extLst>
        </p:cNvPr>
        <p:cNvGrpSpPr/>
        <p:nvPr/>
      </p:nvGrpSpPr>
      <p:grpSpPr>
        <a:xfrm>
          <a:off x="0" y="0"/>
          <a:ext cx="0" cy="0"/>
          <a:chOff x="0" y="0"/>
          <a:chExt cx="0" cy="0"/>
        </a:xfrm>
      </p:grpSpPr>
      <p:sp>
        <p:nvSpPr>
          <p:cNvPr id="1266" name="Google Shape;1266;p31">
            <a:extLst>
              <a:ext uri="{FF2B5EF4-FFF2-40B4-BE49-F238E27FC236}">
                <a16:creationId xmlns:a16="http://schemas.microsoft.com/office/drawing/2014/main" id="{E5AFF29C-F1D4-BF91-CFA4-A8D11D1AF373}"/>
              </a:ext>
            </a:extLst>
          </p:cNvPr>
          <p:cNvSpPr txBox="1">
            <a:spLocks noGrp="1"/>
          </p:cNvSpPr>
          <p:nvPr>
            <p:ph type="title" idx="15"/>
          </p:nvPr>
        </p:nvSpPr>
        <p:spPr>
          <a:xfrm>
            <a:off x="719999" y="59549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2"/>
                </a:solidFill>
                <a:latin typeface="Fira Sans" panose="020B0503050000020004" pitchFamily="34" charset="0"/>
              </a:rPr>
              <a:t>Resources</a:t>
            </a:r>
            <a:endParaRPr dirty="0">
              <a:solidFill>
                <a:schemeClr val="tx2"/>
              </a:solidFill>
              <a:latin typeface="Fira Sans" panose="020B0503050000020004" pitchFamily="34" charset="0"/>
            </a:endParaRPr>
          </a:p>
        </p:txBody>
      </p:sp>
      <p:sp>
        <p:nvSpPr>
          <p:cNvPr id="1275" name="Google Shape;1275;p31">
            <a:extLst>
              <a:ext uri="{FF2B5EF4-FFF2-40B4-BE49-F238E27FC236}">
                <a16:creationId xmlns:a16="http://schemas.microsoft.com/office/drawing/2014/main" id="{EEB54327-2F31-9750-FFE5-8D432C814C0B}"/>
              </a:ext>
            </a:extLst>
          </p:cNvPr>
          <p:cNvSpPr txBox="1">
            <a:spLocks noGrp="1"/>
          </p:cNvSpPr>
          <p:nvPr>
            <p:ph type="subTitle" idx="8"/>
          </p:nvPr>
        </p:nvSpPr>
        <p:spPr>
          <a:xfrm>
            <a:off x="719999" y="1464527"/>
            <a:ext cx="7704000" cy="410470"/>
          </a:xfrm>
          <a:prstGeom prst="rect">
            <a:avLst/>
          </a:prstGeom>
        </p:spPr>
        <p:txBody>
          <a:bodyPr spcFirstLastPara="1" wrap="square" lIns="91425" tIns="91425" rIns="91425" bIns="91425" anchor="b" anchorCtr="0">
            <a:noAutofit/>
          </a:bodyPr>
          <a:lstStyle/>
          <a:p>
            <a:pPr marL="285750" lvl="0" indent="-285750">
              <a:buClr>
                <a:srgbClr val="FFC000"/>
              </a:buClr>
              <a:buSzPct val="100000"/>
              <a:buFont typeface="Wingdings" panose="05000000000000000000" pitchFamily="2" charset="2"/>
              <a:buChar char="q"/>
            </a:pPr>
            <a:r>
              <a:rPr lang="en-US" sz="1400" b="0" u="sng" dirty="0">
                <a:solidFill>
                  <a:schemeClr val="tx1"/>
                </a:solidFill>
                <a:hlinkClick r:id="rId3"/>
              </a:rPr>
              <a:t>https://www.dhiwise.com/post/flutter-bloc-tutorial-understanding-state-management</a:t>
            </a:r>
            <a:r>
              <a:rPr lang="en-US" sz="1400" b="0" u="sng" dirty="0">
                <a:solidFill>
                  <a:schemeClr val="tx1"/>
                </a:solidFill>
              </a:rPr>
              <a:t> </a:t>
            </a:r>
            <a:endParaRPr sz="1400" b="0" u="sng" dirty="0">
              <a:solidFill>
                <a:schemeClr val="tx1"/>
              </a:solidFill>
            </a:endParaRPr>
          </a:p>
        </p:txBody>
      </p:sp>
      <p:sp>
        <p:nvSpPr>
          <p:cNvPr id="3" name="TextBox 2">
            <a:extLst>
              <a:ext uri="{FF2B5EF4-FFF2-40B4-BE49-F238E27FC236}">
                <a16:creationId xmlns:a16="http://schemas.microsoft.com/office/drawing/2014/main" id="{144725D4-3D1C-46D9-478E-9D79974B01C5}"/>
              </a:ext>
            </a:extLst>
          </p:cNvPr>
          <p:cNvSpPr txBox="1"/>
          <p:nvPr/>
        </p:nvSpPr>
        <p:spPr>
          <a:xfrm>
            <a:off x="719998" y="2009099"/>
            <a:ext cx="7704000" cy="523220"/>
          </a:xfrm>
          <a:prstGeom prst="rect">
            <a:avLst/>
          </a:prstGeom>
          <a:noFill/>
        </p:spPr>
        <p:txBody>
          <a:bodyPr wrap="square">
            <a:spAutoFit/>
          </a:bodyPr>
          <a:lstStyle/>
          <a:p>
            <a:pPr marL="285750" indent="-285750">
              <a:buClr>
                <a:srgbClr val="FFC000"/>
              </a:buClr>
              <a:buFont typeface="Wingdings" panose="05000000000000000000" pitchFamily="2" charset="2"/>
              <a:buChar char="q"/>
            </a:pPr>
            <a:r>
              <a:rPr lang="en-US" u="sng" dirty="0">
                <a:solidFill>
                  <a:schemeClr val="tx1"/>
                </a:solidFill>
                <a:latin typeface="Fira Sans" panose="020B0503050000020004" pitchFamily="34" charset="0"/>
                <a:hlinkClick r:id="rId4"/>
              </a:rPr>
              <a:t>https://www.kodeco.com/books/real-world-flutter-by-tutorials/v1.0/chapters/3-managing-state-with-cubits-the-bloc-library</a:t>
            </a:r>
            <a:r>
              <a:rPr lang="en-US" u="sng" dirty="0">
                <a:solidFill>
                  <a:schemeClr val="tx1"/>
                </a:solidFill>
                <a:latin typeface="Fira Sans" panose="020B0503050000020004" pitchFamily="34" charset="0"/>
              </a:rPr>
              <a:t> </a:t>
            </a:r>
          </a:p>
        </p:txBody>
      </p:sp>
      <p:sp>
        <p:nvSpPr>
          <p:cNvPr id="5" name="TextBox 4">
            <a:extLst>
              <a:ext uri="{FF2B5EF4-FFF2-40B4-BE49-F238E27FC236}">
                <a16:creationId xmlns:a16="http://schemas.microsoft.com/office/drawing/2014/main" id="{423C9C5A-7BD8-8F2F-913A-045FB43A73E6}"/>
              </a:ext>
            </a:extLst>
          </p:cNvPr>
          <p:cNvSpPr txBox="1"/>
          <p:nvPr/>
        </p:nvSpPr>
        <p:spPr>
          <a:xfrm>
            <a:off x="719997" y="2666421"/>
            <a:ext cx="7703999" cy="523220"/>
          </a:xfrm>
          <a:prstGeom prst="rect">
            <a:avLst/>
          </a:prstGeom>
          <a:noFill/>
        </p:spPr>
        <p:txBody>
          <a:bodyPr wrap="square">
            <a:spAutoFit/>
          </a:bodyPr>
          <a:lstStyle/>
          <a:p>
            <a:pPr marL="285750" indent="-285750">
              <a:buClr>
                <a:srgbClr val="FFC000"/>
              </a:buClr>
              <a:buFont typeface="Wingdings" panose="05000000000000000000" pitchFamily="2" charset="2"/>
              <a:buChar char="q"/>
            </a:pPr>
            <a:r>
              <a:rPr lang="en-US" u="sng" dirty="0">
                <a:solidFill>
                  <a:schemeClr val="tx1"/>
                </a:solidFill>
                <a:latin typeface="Fira Sans" panose="020B0503050000020004" pitchFamily="34" charset="0"/>
                <a:hlinkClick r:id="rId5"/>
              </a:rPr>
              <a:t>https://theonetechnologies.com/blog/post/mastering-state-management-in-flutter-a-comprehensive-guide#stateful-widgets</a:t>
            </a:r>
            <a:r>
              <a:rPr lang="en-US" u="sng" dirty="0">
                <a:solidFill>
                  <a:schemeClr val="tx1"/>
                </a:solidFill>
                <a:latin typeface="Fira Sans" panose="020B0503050000020004" pitchFamily="34" charset="0"/>
              </a:rPr>
              <a:t> </a:t>
            </a:r>
          </a:p>
        </p:txBody>
      </p:sp>
      <p:sp>
        <p:nvSpPr>
          <p:cNvPr id="6" name="TextBox 5">
            <a:extLst>
              <a:ext uri="{FF2B5EF4-FFF2-40B4-BE49-F238E27FC236}">
                <a16:creationId xmlns:a16="http://schemas.microsoft.com/office/drawing/2014/main" id="{34072150-82FC-B24A-955E-1B449563A4AF}"/>
              </a:ext>
            </a:extLst>
          </p:cNvPr>
          <p:cNvSpPr txBox="1"/>
          <p:nvPr/>
        </p:nvSpPr>
        <p:spPr>
          <a:xfrm>
            <a:off x="719998" y="3323743"/>
            <a:ext cx="7703998" cy="307777"/>
          </a:xfrm>
          <a:prstGeom prst="rect">
            <a:avLst/>
          </a:prstGeom>
          <a:noFill/>
        </p:spPr>
        <p:txBody>
          <a:bodyPr wrap="square">
            <a:spAutoFit/>
          </a:bodyPr>
          <a:lstStyle/>
          <a:p>
            <a:pPr marL="285750" indent="-285750">
              <a:buClr>
                <a:srgbClr val="FFC000"/>
              </a:buClr>
              <a:buFont typeface="Wingdings" panose="05000000000000000000" pitchFamily="2" charset="2"/>
              <a:buChar char="q"/>
            </a:pPr>
            <a:r>
              <a:rPr lang="en-US" u="sng" dirty="0">
                <a:solidFill>
                  <a:schemeClr val="tx1"/>
                </a:solidFill>
                <a:latin typeface="Fira Sans" panose="020B0503050000020004" pitchFamily="34" charset="0"/>
                <a:hlinkClick r:id="rId6"/>
              </a:rPr>
              <a:t>https://createthrive.com/blog/introduction-to-cubit-101-learning-the-basics</a:t>
            </a:r>
            <a:r>
              <a:rPr lang="en-US" u="sng" dirty="0">
                <a:solidFill>
                  <a:schemeClr val="tx1"/>
                </a:solidFill>
                <a:latin typeface="Fira Sans" panose="020B0503050000020004" pitchFamily="34" charset="0"/>
              </a:rPr>
              <a:t> </a:t>
            </a:r>
          </a:p>
        </p:txBody>
      </p:sp>
      <p:sp>
        <p:nvSpPr>
          <p:cNvPr id="2" name="TextBox 1">
            <a:extLst>
              <a:ext uri="{FF2B5EF4-FFF2-40B4-BE49-F238E27FC236}">
                <a16:creationId xmlns:a16="http://schemas.microsoft.com/office/drawing/2014/main" id="{9B42CE18-34BA-2726-4B2D-554F90FA7527}"/>
              </a:ext>
            </a:extLst>
          </p:cNvPr>
          <p:cNvSpPr txBox="1"/>
          <p:nvPr/>
        </p:nvSpPr>
        <p:spPr>
          <a:xfrm>
            <a:off x="719998" y="3765622"/>
            <a:ext cx="7380648" cy="338554"/>
          </a:xfrm>
          <a:prstGeom prst="rect">
            <a:avLst/>
          </a:prstGeom>
          <a:noFill/>
        </p:spPr>
        <p:txBody>
          <a:bodyPr wrap="square">
            <a:spAutoFit/>
          </a:bodyPr>
          <a:lstStyle/>
          <a:p>
            <a:pPr marL="285750" indent="-285750">
              <a:buClr>
                <a:srgbClr val="FFC000"/>
              </a:buClr>
              <a:buFont typeface="Wingdings" panose="05000000000000000000" pitchFamily="2" charset="2"/>
              <a:buChar char="q"/>
            </a:pPr>
            <a:r>
              <a:rPr lang="en-US" b="1" dirty="0">
                <a:solidFill>
                  <a:schemeClr val="tx1"/>
                </a:solidFill>
                <a:latin typeface="Fira Sans" panose="020B0503050000020004" pitchFamily="34" charset="0"/>
              </a:rPr>
              <a:t>Session Code</a:t>
            </a:r>
            <a:r>
              <a:rPr lang="en-US" sz="1600" dirty="0">
                <a:solidFill>
                  <a:schemeClr val="tx1"/>
                </a:solidFill>
                <a:latin typeface="Fira Sans" panose="020B0503050000020004" pitchFamily="34" charset="0"/>
              </a:rPr>
              <a:t>: </a:t>
            </a:r>
            <a:r>
              <a:rPr lang="en-US" u="sng" dirty="0">
                <a:solidFill>
                  <a:schemeClr val="tx1"/>
                </a:solidFill>
                <a:latin typeface="Fira Sans" panose="020B0503050000020004" pitchFamily="34" charset="0"/>
                <a:hlinkClick r:id="rId7"/>
              </a:rPr>
              <a:t>https://github.com/Nour-2003/Cubit-Session-App</a:t>
            </a:r>
            <a:r>
              <a:rPr lang="en-US" u="sng" dirty="0">
                <a:solidFill>
                  <a:schemeClr val="tx1"/>
                </a:solidFill>
                <a:latin typeface="Fira Sans" panose="020B0503050000020004" pitchFamily="34" charset="0"/>
              </a:rPr>
              <a:t> </a:t>
            </a:r>
          </a:p>
        </p:txBody>
      </p:sp>
    </p:spTree>
    <p:extLst>
      <p:ext uri="{BB962C8B-B14F-4D97-AF65-F5344CB8AC3E}">
        <p14:creationId xmlns:p14="http://schemas.microsoft.com/office/powerpoint/2010/main" val="5771679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6" grpId="0"/>
      <p:bldP spid="1275" grpId="0" build="p"/>
      <p:bldP spid="3" grpId="0"/>
      <p:bldP spid="5" grpId="0"/>
      <p:bldP spid="6"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DD535-72CD-BDCC-C6BB-E269E9E96F88}"/>
              </a:ext>
            </a:extLst>
          </p:cNvPr>
          <p:cNvSpPr>
            <a:spLocks noGrp="1"/>
          </p:cNvSpPr>
          <p:nvPr>
            <p:ph type="title"/>
          </p:nvPr>
        </p:nvSpPr>
        <p:spPr>
          <a:xfrm>
            <a:off x="2425800" y="1819074"/>
            <a:ext cx="4292400" cy="959182"/>
          </a:xfrm>
        </p:spPr>
        <p:txBody>
          <a:bodyPr/>
          <a:lstStyle/>
          <a:p>
            <a:r>
              <a:rPr lang="en-US" dirty="0"/>
              <a:t>Let’s Code</a:t>
            </a:r>
          </a:p>
        </p:txBody>
      </p:sp>
      <p:sp>
        <p:nvSpPr>
          <p:cNvPr id="7" name="Google Shape;1298;p34">
            <a:extLst>
              <a:ext uri="{FF2B5EF4-FFF2-40B4-BE49-F238E27FC236}">
                <a16:creationId xmlns:a16="http://schemas.microsoft.com/office/drawing/2014/main" id="{88487D99-ADA8-FB7A-9098-1ABDC5F6E991}"/>
              </a:ext>
            </a:extLst>
          </p:cNvPr>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27549725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0AB0-CEF1-2100-20BB-3AD89DDA106B}"/>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71493320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1748882" y="2104792"/>
            <a:ext cx="5646235" cy="93391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Introduction</a:t>
            </a:r>
            <a:endParaRPr lang="en-US" dirty="0">
              <a:latin typeface="Fira Sans" panose="020B0503050000020004" pitchFamily="34" charset="0"/>
            </a:endParaRPr>
          </a:p>
        </p:txBody>
      </p:sp>
      <p:sp>
        <p:nvSpPr>
          <p:cNvPr id="1298" name="Google Shape;1298;p34"/>
          <p:cNvSpPr txBox="1">
            <a:spLocks noGrp="1"/>
          </p:cNvSpPr>
          <p:nvPr>
            <p:ph type="title" idx="2"/>
          </p:nvPr>
        </p:nvSpPr>
        <p:spPr>
          <a:xfrm>
            <a:off x="3635809" y="937658"/>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5">
          <a:extLst>
            <a:ext uri="{FF2B5EF4-FFF2-40B4-BE49-F238E27FC236}">
              <a16:creationId xmlns:a16="http://schemas.microsoft.com/office/drawing/2014/main" id="{DF49FA39-9FFC-8C20-70B3-6FEC585C27EF}"/>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31871EB8-CAE9-7A45-61ED-D7C6AC5F74DC}"/>
              </a:ext>
            </a:extLst>
          </p:cNvPr>
          <p:cNvSpPr>
            <a:spLocks noGrp="1"/>
          </p:cNvSpPr>
          <p:nvPr>
            <p:ph type="title"/>
          </p:nvPr>
        </p:nvSpPr>
        <p:spPr>
          <a:xfrm>
            <a:off x="822960" y="214953"/>
            <a:ext cx="7543800" cy="758920"/>
          </a:xfrm>
        </p:spPr>
        <p:txBody>
          <a:bodyPr/>
          <a:lstStyle/>
          <a:p>
            <a:pPr algn="ctr"/>
            <a:r>
              <a:rPr lang="en" dirty="0">
                <a:solidFill>
                  <a:schemeClr val="tx2"/>
                </a:solidFill>
                <a:latin typeface="Fira sans" panose="020B0604020202020204" pitchFamily="34" charset="0"/>
              </a:rPr>
              <a:t>What’s </a:t>
            </a:r>
            <a:r>
              <a:rPr lang="en-US" dirty="0">
                <a:solidFill>
                  <a:schemeClr val="tx2"/>
                </a:solidFill>
                <a:latin typeface="Fira sans" panose="020B0604020202020204" pitchFamily="34" charset="0"/>
              </a:rPr>
              <a:t>State</a:t>
            </a:r>
            <a:r>
              <a:rPr lang="en" dirty="0">
                <a:solidFill>
                  <a:schemeClr val="tx2"/>
                </a:solidFill>
                <a:latin typeface="Fira sans" panose="020B0604020202020204" pitchFamily="34" charset="0"/>
              </a:rPr>
              <a:t>?</a:t>
            </a:r>
            <a:endParaRPr lang="en-US" dirty="0">
              <a:latin typeface="Fira sans" panose="020B0604020202020204" pitchFamily="34" charset="0"/>
            </a:endParaRPr>
          </a:p>
        </p:txBody>
      </p:sp>
      <p:sp>
        <p:nvSpPr>
          <p:cNvPr id="13" name="Google Shape;1275;p31">
            <a:extLst>
              <a:ext uri="{FF2B5EF4-FFF2-40B4-BE49-F238E27FC236}">
                <a16:creationId xmlns:a16="http://schemas.microsoft.com/office/drawing/2014/main" id="{2DCD5A6C-FCE0-D5C2-EDA4-EFB5DF92A1E9}"/>
              </a:ext>
            </a:extLst>
          </p:cNvPr>
          <p:cNvSpPr txBox="1">
            <a:spLocks/>
          </p:cNvSpPr>
          <p:nvPr/>
        </p:nvSpPr>
        <p:spPr>
          <a:xfrm>
            <a:off x="720000" y="914400"/>
            <a:ext cx="7704000" cy="9083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2"/>
              </a:buClr>
              <a:buFont typeface="Wingdings" panose="05000000000000000000" pitchFamily="2" charset="2"/>
              <a:buChar char="q"/>
            </a:pPr>
            <a:r>
              <a:rPr lang="en-US" sz="1800" b="1" dirty="0">
                <a:solidFill>
                  <a:schemeClr val="tx1"/>
                </a:solidFill>
                <a:latin typeface="Fira Sans" panose="020B0503050000020004" pitchFamily="34" charset="0"/>
              </a:rPr>
              <a:t>State</a:t>
            </a:r>
            <a:r>
              <a:rPr lang="en-US" sz="1800" dirty="0">
                <a:solidFill>
                  <a:schemeClr val="tx1"/>
                </a:solidFill>
                <a:latin typeface="Fira Sans" panose="020B0503050000020004" pitchFamily="34" charset="0"/>
              </a:rPr>
              <a:t> refers to the data that can change over time within an application. In Flutter, the state is what the UI represents at any moment.</a:t>
            </a:r>
            <a:endParaRPr lang="en-US" sz="1800" dirty="0">
              <a:solidFill>
                <a:schemeClr val="tx1"/>
              </a:solidFill>
              <a:latin typeface="Fira Sans" panose="020B0503050000020004" pitchFamily="34" charset="0"/>
              <a:cs typeface="Aref Ruqaa"/>
            </a:endParaRPr>
          </a:p>
        </p:txBody>
      </p:sp>
      <p:sp>
        <p:nvSpPr>
          <p:cNvPr id="2" name="Google Shape;1275;p31">
            <a:extLst>
              <a:ext uri="{FF2B5EF4-FFF2-40B4-BE49-F238E27FC236}">
                <a16:creationId xmlns:a16="http://schemas.microsoft.com/office/drawing/2014/main" id="{F588D888-CAB0-2E54-55E5-209A5A69A767}"/>
              </a:ext>
            </a:extLst>
          </p:cNvPr>
          <p:cNvSpPr txBox="1">
            <a:spLocks/>
          </p:cNvSpPr>
          <p:nvPr/>
        </p:nvSpPr>
        <p:spPr>
          <a:xfrm>
            <a:off x="720000" y="1849282"/>
            <a:ext cx="7704000" cy="9083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tx2"/>
              </a:buClr>
              <a:buFont typeface="Wingdings" panose="05000000000000000000" pitchFamily="2" charset="2"/>
              <a:buChar char="q"/>
            </a:pPr>
            <a:r>
              <a:rPr lang="en-US" sz="1800" dirty="0">
                <a:solidFill>
                  <a:schemeClr val="tx1"/>
                </a:solidFill>
                <a:latin typeface="Fira Sans" panose="020B0503050000020004" pitchFamily="34" charset="0"/>
              </a:rPr>
              <a:t>Flutter apps use a declarative UI programming model to build user interfaces. In a declarative model, the UI is built by describing the current state of the UI based on the app's state. </a:t>
            </a:r>
            <a:endParaRPr lang="en-US" sz="1800" dirty="0">
              <a:solidFill>
                <a:schemeClr val="tx1"/>
              </a:solidFill>
              <a:latin typeface="Fira Sans" panose="020B0503050000020004" pitchFamily="34" charset="0"/>
              <a:cs typeface="Aref Ruqaa"/>
            </a:endParaRPr>
          </a:p>
        </p:txBody>
      </p:sp>
      <p:sp>
        <p:nvSpPr>
          <p:cNvPr id="4" name="TextBox 3">
            <a:extLst>
              <a:ext uri="{FF2B5EF4-FFF2-40B4-BE49-F238E27FC236}">
                <a16:creationId xmlns:a16="http://schemas.microsoft.com/office/drawing/2014/main" id="{4A7743C5-2ED2-4C14-0ABA-F66553883A5D}"/>
              </a:ext>
            </a:extLst>
          </p:cNvPr>
          <p:cNvSpPr txBox="1"/>
          <p:nvPr/>
        </p:nvSpPr>
        <p:spPr>
          <a:xfrm>
            <a:off x="822959" y="2858723"/>
            <a:ext cx="7543800" cy="646331"/>
          </a:xfrm>
          <a:prstGeom prst="rect">
            <a:avLst/>
          </a:prstGeom>
          <a:noFill/>
        </p:spPr>
        <p:txBody>
          <a:bodyPr wrap="square">
            <a:spAutoFit/>
          </a:bodyPr>
          <a:lstStyle/>
          <a:p>
            <a:pPr marL="285750" indent="-285750">
              <a:buClr>
                <a:schemeClr val="tx2"/>
              </a:buClr>
              <a:buFont typeface="Wingdings" panose="05000000000000000000" pitchFamily="2" charset="2"/>
              <a:buChar char="q"/>
            </a:pPr>
            <a:r>
              <a:rPr lang="en-US" sz="1800" dirty="0">
                <a:solidFill>
                  <a:schemeClr val="tx1"/>
                </a:solidFill>
                <a:latin typeface="Fira Sans" panose="020B0503050000020004" pitchFamily="34" charset="0"/>
                <a:cs typeface="Aref Ruqaa"/>
              </a:rPr>
              <a:t>Widget define their UI by Overriding the build() Method Function that convert the state into UI</a:t>
            </a:r>
          </a:p>
        </p:txBody>
      </p:sp>
      <p:pic>
        <p:nvPicPr>
          <p:cNvPr id="5" name="Picture 4" descr="A black background with text and symbols&#10;&#10;Description automatically generated">
            <a:extLst>
              <a:ext uri="{FF2B5EF4-FFF2-40B4-BE49-F238E27FC236}">
                <a16:creationId xmlns:a16="http://schemas.microsoft.com/office/drawing/2014/main" id="{78F9DB1D-E04F-6432-DA39-445401B65E99}"/>
              </a:ext>
            </a:extLst>
          </p:cNvPr>
          <p:cNvPicPr>
            <a:picLocks noChangeAspect="1"/>
          </p:cNvPicPr>
          <p:nvPr/>
        </p:nvPicPr>
        <p:blipFill>
          <a:blip r:embed="rId3"/>
          <a:stretch>
            <a:fillRect/>
          </a:stretch>
        </p:blipFill>
        <p:spPr>
          <a:xfrm>
            <a:off x="1224903" y="3557290"/>
            <a:ext cx="6739913" cy="1586210"/>
          </a:xfrm>
          <a:prstGeom prst="rect">
            <a:avLst/>
          </a:prstGeom>
          <a:solidFill>
            <a:schemeClr val="accent6"/>
          </a:solidFill>
        </p:spPr>
      </p:pic>
    </p:spTree>
    <p:extLst>
      <p:ext uri="{BB962C8B-B14F-4D97-AF65-F5344CB8AC3E}">
        <p14:creationId xmlns:p14="http://schemas.microsoft.com/office/powerpoint/2010/main" val="37669991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5">
          <a:extLst>
            <a:ext uri="{FF2B5EF4-FFF2-40B4-BE49-F238E27FC236}">
              <a16:creationId xmlns:a16="http://schemas.microsoft.com/office/drawing/2014/main" id="{DF49FA39-9FFC-8C20-70B3-6FEC585C27EF}"/>
            </a:ext>
          </a:extLst>
        </p:cNvPr>
        <p:cNvGrpSpPr/>
        <p:nvPr/>
      </p:nvGrpSpPr>
      <p:grpSpPr>
        <a:xfrm>
          <a:off x="0" y="0"/>
          <a:ext cx="0" cy="0"/>
          <a:chOff x="0" y="0"/>
          <a:chExt cx="0" cy="0"/>
        </a:xfrm>
      </p:grpSpPr>
      <p:sp>
        <p:nvSpPr>
          <p:cNvPr id="11" name="Text Placeholder 2">
            <a:extLst>
              <a:ext uri="{FF2B5EF4-FFF2-40B4-BE49-F238E27FC236}">
                <a16:creationId xmlns:a16="http://schemas.microsoft.com/office/drawing/2014/main" id="{439D55C2-5798-DAB5-232C-B4BC1C15509A}"/>
              </a:ext>
            </a:extLst>
          </p:cNvPr>
          <p:cNvSpPr txBox="1">
            <a:spLocks/>
          </p:cNvSpPr>
          <p:nvPr/>
        </p:nvSpPr>
        <p:spPr>
          <a:xfrm>
            <a:off x="349405" y="1031778"/>
            <a:ext cx="2691161" cy="5522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9pPr>
          </a:lstStyle>
          <a:p>
            <a:pPr marL="285750" indent="-285750">
              <a:buClr>
                <a:schemeClr val="tx2"/>
              </a:buClr>
              <a:buSzPct val="100000"/>
              <a:buFont typeface="Wingdings" panose="05000000000000000000" pitchFamily="2" charset="2"/>
              <a:buChar char="q"/>
            </a:pPr>
            <a:r>
              <a:rPr lang="en-US" sz="2200" b="1" dirty="0">
                <a:solidFill>
                  <a:schemeClr val="accent6"/>
                </a:solidFill>
              </a:rPr>
              <a:t>Temporary state</a:t>
            </a:r>
          </a:p>
        </p:txBody>
      </p:sp>
      <p:sp>
        <p:nvSpPr>
          <p:cNvPr id="16" name="Title 1">
            <a:extLst>
              <a:ext uri="{FF2B5EF4-FFF2-40B4-BE49-F238E27FC236}">
                <a16:creationId xmlns:a16="http://schemas.microsoft.com/office/drawing/2014/main" id="{391301EB-F09B-8E8C-9E47-6087D9DFB372}"/>
              </a:ext>
            </a:extLst>
          </p:cNvPr>
          <p:cNvSpPr>
            <a:spLocks noGrp="1"/>
          </p:cNvSpPr>
          <p:nvPr>
            <p:ph type="title"/>
          </p:nvPr>
        </p:nvSpPr>
        <p:spPr>
          <a:xfrm>
            <a:off x="800100" y="272858"/>
            <a:ext cx="7543800" cy="758920"/>
          </a:xfrm>
        </p:spPr>
        <p:txBody>
          <a:bodyPr/>
          <a:lstStyle/>
          <a:p>
            <a:pPr algn="ctr"/>
            <a:r>
              <a:rPr lang="en-US" dirty="0">
                <a:solidFill>
                  <a:schemeClr val="tx2"/>
                </a:solidFill>
                <a:latin typeface="Fira sans" panose="020B0604020202020204" pitchFamily="34" charset="0"/>
              </a:rPr>
              <a:t>State Types</a:t>
            </a:r>
          </a:p>
        </p:txBody>
      </p:sp>
      <p:sp>
        <p:nvSpPr>
          <p:cNvPr id="20" name="Rectangle 4">
            <a:extLst>
              <a:ext uri="{FF2B5EF4-FFF2-40B4-BE49-F238E27FC236}">
                <a16:creationId xmlns:a16="http://schemas.microsoft.com/office/drawing/2014/main" id="{9FEE0A37-DF2C-B1F6-6421-9BBE1B48DDD6}"/>
              </a:ext>
            </a:extLst>
          </p:cNvPr>
          <p:cNvSpPr>
            <a:spLocks noChangeArrowheads="1"/>
          </p:cNvSpPr>
          <p:nvPr/>
        </p:nvSpPr>
        <p:spPr bwMode="auto">
          <a:xfrm>
            <a:off x="349405" y="1583990"/>
            <a:ext cx="646027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tx1"/>
                </a:solidFill>
                <a:latin typeface="Arial" panose="020B0604020202020204" pitchFamily="34" charset="0"/>
              </a:rPr>
              <a:t>A</a:t>
            </a:r>
            <a:r>
              <a:rPr kumimoji="0" lang="en-US" altLang="en-US" b="0" i="0" u="none" strike="noStrike" cap="none" normalizeH="0" baseline="0" dirty="0">
                <a:ln>
                  <a:noFill/>
                </a:ln>
                <a:solidFill>
                  <a:schemeClr val="tx1"/>
                </a:solidFill>
                <a:effectLst/>
                <a:latin typeface="Arial" panose="020B0604020202020204" pitchFamily="34" charset="0"/>
              </a:rPr>
              <a:t>lso known as UI state, is a short-lived state that does not need to persist beyond the current session or component lifecycle. It's typically managed using local state management solutions like </a:t>
            </a:r>
            <a:r>
              <a:rPr kumimoji="0" lang="en-US" altLang="en-US" b="0" i="0" u="none" strike="noStrike" cap="none" normalizeH="0" baseline="0" dirty="0" err="1">
                <a:ln>
                  <a:noFill/>
                </a:ln>
                <a:solidFill>
                  <a:schemeClr val="tx1"/>
                </a:solidFill>
                <a:effectLst/>
                <a:latin typeface="Arial Unicode MS"/>
              </a:rPr>
              <a:t>StatefulWidget</a:t>
            </a:r>
            <a:r>
              <a:rPr kumimoji="0" lang="en-US" altLang="en-US" b="0" i="0" u="none" strike="noStrike" cap="none" normalizeH="0" baseline="0" dirty="0">
                <a:ln>
                  <a:noFill/>
                </a:ln>
                <a:solidFill>
                  <a:schemeClr val="tx1"/>
                </a:solidFill>
                <a:effectLst/>
              </a:rPr>
              <a:t> or state management libraries that handle local state.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26" name="Picture 25" descr="A screenshot of a phone&#10;&#10;Description automatically generated">
            <a:extLst>
              <a:ext uri="{FF2B5EF4-FFF2-40B4-BE49-F238E27FC236}">
                <a16:creationId xmlns:a16="http://schemas.microsoft.com/office/drawing/2014/main" id="{F8B0A48B-69CB-05BC-5525-21E9BEBFC572}"/>
              </a:ext>
            </a:extLst>
          </p:cNvPr>
          <p:cNvPicPr>
            <a:picLocks noChangeAspect="1"/>
          </p:cNvPicPr>
          <p:nvPr/>
        </p:nvPicPr>
        <p:blipFill>
          <a:blip r:embed="rId3"/>
          <a:stretch>
            <a:fillRect/>
          </a:stretch>
        </p:blipFill>
        <p:spPr>
          <a:xfrm>
            <a:off x="6579219" y="1307884"/>
            <a:ext cx="2124668" cy="4058115"/>
          </a:xfrm>
          <a:prstGeom prst="rect">
            <a:avLst/>
          </a:prstGeom>
        </p:spPr>
      </p:pic>
    </p:spTree>
    <p:extLst>
      <p:ext uri="{BB962C8B-B14F-4D97-AF65-F5344CB8AC3E}">
        <p14:creationId xmlns:p14="http://schemas.microsoft.com/office/powerpoint/2010/main" val="18953844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5">
          <a:extLst>
            <a:ext uri="{FF2B5EF4-FFF2-40B4-BE49-F238E27FC236}">
              <a16:creationId xmlns:a16="http://schemas.microsoft.com/office/drawing/2014/main" id="{DF49FA39-9FFC-8C20-70B3-6FEC585C27EF}"/>
            </a:ext>
          </a:extLst>
        </p:cNvPr>
        <p:cNvGrpSpPr/>
        <p:nvPr/>
      </p:nvGrpSpPr>
      <p:grpSpPr>
        <a:xfrm>
          <a:off x="0" y="0"/>
          <a:ext cx="0" cy="0"/>
          <a:chOff x="0" y="0"/>
          <a:chExt cx="0" cy="0"/>
        </a:xfrm>
      </p:grpSpPr>
      <p:sp>
        <p:nvSpPr>
          <p:cNvPr id="12" name="Text Placeholder 4">
            <a:extLst>
              <a:ext uri="{FF2B5EF4-FFF2-40B4-BE49-F238E27FC236}">
                <a16:creationId xmlns:a16="http://schemas.microsoft.com/office/drawing/2014/main" id="{85611C85-9D40-0B1A-F8D6-FED59E39FD4A}"/>
              </a:ext>
            </a:extLst>
          </p:cNvPr>
          <p:cNvSpPr txBox="1">
            <a:spLocks/>
          </p:cNvSpPr>
          <p:nvPr/>
        </p:nvSpPr>
        <p:spPr>
          <a:xfrm>
            <a:off x="493868" y="1031778"/>
            <a:ext cx="2070912" cy="5293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9pPr>
          </a:lstStyle>
          <a:p>
            <a:pPr marL="342900" indent="-342900">
              <a:buClr>
                <a:schemeClr val="tx2"/>
              </a:buClr>
              <a:buSzPct val="100000"/>
              <a:buFont typeface="Wingdings" panose="05000000000000000000" pitchFamily="2" charset="2"/>
              <a:buChar char="q"/>
            </a:pPr>
            <a:r>
              <a:rPr lang="en-US" sz="2200" b="1" dirty="0">
                <a:solidFill>
                  <a:schemeClr val="accent6"/>
                </a:solidFill>
              </a:rPr>
              <a:t>App State</a:t>
            </a:r>
          </a:p>
        </p:txBody>
      </p:sp>
      <p:sp>
        <p:nvSpPr>
          <p:cNvPr id="15" name="Text Placeholder 2">
            <a:extLst>
              <a:ext uri="{FF2B5EF4-FFF2-40B4-BE49-F238E27FC236}">
                <a16:creationId xmlns:a16="http://schemas.microsoft.com/office/drawing/2014/main" id="{90241E16-7061-A309-407D-C70666063BA9}"/>
              </a:ext>
            </a:extLst>
          </p:cNvPr>
          <p:cNvSpPr txBox="1">
            <a:spLocks/>
          </p:cNvSpPr>
          <p:nvPr/>
        </p:nvSpPr>
        <p:spPr>
          <a:xfrm>
            <a:off x="493868" y="1479053"/>
            <a:ext cx="6442191" cy="8410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9pPr>
          </a:lstStyle>
          <a:p>
            <a:pPr marL="0" indent="0">
              <a:buClr>
                <a:schemeClr val="tx2"/>
              </a:buClr>
            </a:pPr>
            <a:r>
              <a:rPr lang="en-US" dirty="0"/>
              <a:t>Represents the overall state of the application. It includes the state that must be shared across multiple app parts, such as user authentication status, theme settings, and other global settings.</a:t>
            </a:r>
            <a:endParaRPr lang="en-US" dirty="0">
              <a:solidFill>
                <a:schemeClr val="accent6"/>
              </a:solidFill>
            </a:endParaRPr>
          </a:p>
        </p:txBody>
      </p:sp>
      <p:sp>
        <p:nvSpPr>
          <p:cNvPr id="16" name="Title 1">
            <a:extLst>
              <a:ext uri="{FF2B5EF4-FFF2-40B4-BE49-F238E27FC236}">
                <a16:creationId xmlns:a16="http://schemas.microsoft.com/office/drawing/2014/main" id="{391301EB-F09B-8E8C-9E47-6087D9DFB372}"/>
              </a:ext>
            </a:extLst>
          </p:cNvPr>
          <p:cNvSpPr>
            <a:spLocks noGrp="1"/>
          </p:cNvSpPr>
          <p:nvPr>
            <p:ph type="title"/>
          </p:nvPr>
        </p:nvSpPr>
        <p:spPr>
          <a:xfrm>
            <a:off x="800100" y="272858"/>
            <a:ext cx="7543800" cy="758920"/>
          </a:xfrm>
        </p:spPr>
        <p:txBody>
          <a:bodyPr/>
          <a:lstStyle/>
          <a:p>
            <a:pPr algn="ctr"/>
            <a:r>
              <a:rPr lang="en-US" dirty="0">
                <a:solidFill>
                  <a:schemeClr val="tx2"/>
                </a:solidFill>
                <a:latin typeface="Fira sans" panose="020B0604020202020204" pitchFamily="34" charset="0"/>
              </a:rPr>
              <a:t>State Types</a:t>
            </a:r>
          </a:p>
        </p:txBody>
      </p:sp>
      <p:pic>
        <p:nvPicPr>
          <p:cNvPr id="3" name="Picture 2" descr="A screenshot of a computer&#10;&#10;Description automatically generated">
            <a:extLst>
              <a:ext uri="{FF2B5EF4-FFF2-40B4-BE49-F238E27FC236}">
                <a16:creationId xmlns:a16="http://schemas.microsoft.com/office/drawing/2014/main" id="{061D462F-4E63-CA4F-2B89-1D591BF4D9F0}"/>
              </a:ext>
            </a:extLst>
          </p:cNvPr>
          <p:cNvPicPr>
            <a:picLocks noChangeAspect="1"/>
          </p:cNvPicPr>
          <p:nvPr/>
        </p:nvPicPr>
        <p:blipFill>
          <a:blip r:embed="rId3"/>
          <a:stretch>
            <a:fillRect/>
          </a:stretch>
        </p:blipFill>
        <p:spPr>
          <a:xfrm>
            <a:off x="3184602" y="2408321"/>
            <a:ext cx="5159298" cy="2735179"/>
          </a:xfrm>
          <a:prstGeom prst="rect">
            <a:avLst/>
          </a:prstGeom>
        </p:spPr>
      </p:pic>
    </p:spTree>
    <p:extLst>
      <p:ext uri="{BB962C8B-B14F-4D97-AF65-F5344CB8AC3E}">
        <p14:creationId xmlns:p14="http://schemas.microsoft.com/office/powerpoint/2010/main" val="1099721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5">
          <a:extLst>
            <a:ext uri="{FF2B5EF4-FFF2-40B4-BE49-F238E27FC236}">
              <a16:creationId xmlns:a16="http://schemas.microsoft.com/office/drawing/2014/main" id="{DF49FA39-9FFC-8C20-70B3-6FEC585C27E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0956530-F13D-F1F8-AB30-ACED915C6EED}"/>
              </a:ext>
            </a:extLst>
          </p:cNvPr>
          <p:cNvSpPr txBox="1"/>
          <p:nvPr/>
        </p:nvSpPr>
        <p:spPr>
          <a:xfrm>
            <a:off x="111514" y="1847321"/>
            <a:ext cx="3921368" cy="1171859"/>
          </a:xfrm>
          <a:prstGeom prst="rect">
            <a:avLst/>
          </a:prstGeom>
          <a:noFill/>
        </p:spPr>
        <p:txBody>
          <a:bodyPr wrap="square" rtlCol="0">
            <a:spAutoFit/>
          </a:bodyPr>
          <a:lstStyle/>
          <a:p>
            <a:pPr marL="742950" lvl="1" indent="-285750">
              <a:lnSpc>
                <a:spcPct val="150000"/>
              </a:lnSpc>
              <a:buClr>
                <a:schemeClr val="tx2"/>
              </a:buClr>
              <a:buFont typeface="Wingdings" panose="05000000000000000000" pitchFamily="2" charset="2"/>
              <a:buChar char="q"/>
            </a:pPr>
            <a:r>
              <a:rPr lang="en-US" sz="1200" dirty="0">
                <a:solidFill>
                  <a:schemeClr val="tx1"/>
                </a:solidFill>
                <a:latin typeface="Fira Sans" panose="020B0503050000020004" pitchFamily="34" charset="0"/>
              </a:rPr>
              <a:t>A widget that does not have any mutable state (immutable).</a:t>
            </a:r>
          </a:p>
          <a:p>
            <a:pPr marL="742950" lvl="1" indent="-285750">
              <a:lnSpc>
                <a:spcPct val="150000"/>
              </a:lnSpc>
              <a:buClr>
                <a:schemeClr val="tx2"/>
              </a:buClr>
              <a:buFont typeface="Wingdings" panose="05000000000000000000" pitchFamily="2" charset="2"/>
              <a:buChar char="q"/>
            </a:pPr>
            <a:r>
              <a:rPr lang="en-US" sz="1200" dirty="0">
                <a:solidFill>
                  <a:schemeClr val="tx1"/>
                </a:solidFill>
                <a:latin typeface="Fira Sans" panose="020B0503050000020004" pitchFamily="34" charset="0"/>
              </a:rPr>
              <a:t>Always renders the same way given the same configuration.</a:t>
            </a:r>
          </a:p>
        </p:txBody>
      </p:sp>
      <p:sp>
        <p:nvSpPr>
          <p:cNvPr id="7" name="Title 15">
            <a:extLst>
              <a:ext uri="{FF2B5EF4-FFF2-40B4-BE49-F238E27FC236}">
                <a16:creationId xmlns:a16="http://schemas.microsoft.com/office/drawing/2014/main" id="{B8E349E1-9C86-4AFD-45E8-89D49CE41D30}"/>
              </a:ext>
            </a:extLst>
          </p:cNvPr>
          <p:cNvSpPr>
            <a:spLocks noGrp="1"/>
          </p:cNvSpPr>
          <p:nvPr>
            <p:ph type="title"/>
          </p:nvPr>
        </p:nvSpPr>
        <p:spPr>
          <a:xfrm>
            <a:off x="1047800" y="177782"/>
            <a:ext cx="7318959" cy="1088068"/>
          </a:xfrm>
        </p:spPr>
        <p:txBody>
          <a:bodyPr/>
          <a:lstStyle/>
          <a:p>
            <a:pPr algn="ctr"/>
            <a:r>
              <a:rPr lang="en-US" dirty="0">
                <a:solidFill>
                  <a:schemeClr val="tx2"/>
                </a:solidFill>
              </a:rPr>
              <a:t>Stateless</a:t>
            </a:r>
            <a:r>
              <a:rPr lang="en-US" dirty="0">
                <a:solidFill>
                  <a:schemeClr val="tx2"/>
                </a:solidFill>
                <a:latin typeface="Fira Sans" panose="020B0503050000020004" pitchFamily="34" charset="0"/>
              </a:rPr>
              <a:t> vs Stateful widgets</a:t>
            </a:r>
          </a:p>
        </p:txBody>
      </p:sp>
      <p:sp>
        <p:nvSpPr>
          <p:cNvPr id="8" name="TextBox 7">
            <a:extLst>
              <a:ext uri="{FF2B5EF4-FFF2-40B4-BE49-F238E27FC236}">
                <a16:creationId xmlns:a16="http://schemas.microsoft.com/office/drawing/2014/main" id="{562F811B-F362-910B-8CD3-332E30FEC17B}"/>
              </a:ext>
            </a:extLst>
          </p:cNvPr>
          <p:cNvSpPr txBox="1"/>
          <p:nvPr/>
        </p:nvSpPr>
        <p:spPr>
          <a:xfrm>
            <a:off x="4174130" y="1847321"/>
            <a:ext cx="4717108" cy="1448858"/>
          </a:xfrm>
          <a:prstGeom prst="rect">
            <a:avLst/>
          </a:prstGeom>
          <a:noFill/>
        </p:spPr>
        <p:txBody>
          <a:bodyPr wrap="square" rtlCol="0">
            <a:spAutoFit/>
          </a:bodyPr>
          <a:lstStyle/>
          <a:p>
            <a:pPr marL="742950" lvl="1" indent="-285750">
              <a:lnSpc>
                <a:spcPct val="150000"/>
              </a:lnSpc>
              <a:buClr>
                <a:schemeClr val="tx2"/>
              </a:buClr>
              <a:buFont typeface="Wingdings" panose="05000000000000000000" pitchFamily="2" charset="2"/>
              <a:buChar char="q"/>
            </a:pPr>
            <a:r>
              <a:rPr lang="en-US" sz="1200" dirty="0">
                <a:solidFill>
                  <a:schemeClr val="tx1"/>
                </a:solidFill>
                <a:latin typeface="Fira Sans" panose="020B0503050000020004" pitchFamily="34" charset="0"/>
              </a:rPr>
              <a:t>A widget that has a mutable state</a:t>
            </a:r>
            <a:r>
              <a:rPr lang="en-US" sz="1200" dirty="0">
                <a:latin typeface="Fira Sans" panose="020B0503050000020004" pitchFamily="34" charset="0"/>
              </a:rPr>
              <a:t>.</a:t>
            </a:r>
          </a:p>
          <a:p>
            <a:pPr marL="742950" lvl="1" indent="-285750">
              <a:lnSpc>
                <a:spcPct val="150000"/>
              </a:lnSpc>
              <a:buClr>
                <a:schemeClr val="tx2"/>
              </a:buClr>
              <a:buFont typeface="Wingdings" panose="05000000000000000000" pitchFamily="2" charset="2"/>
              <a:buChar char="q"/>
            </a:pPr>
            <a:r>
              <a:rPr lang="en-US" sz="1200" dirty="0">
                <a:solidFill>
                  <a:schemeClr val="tx1"/>
                </a:solidFill>
                <a:latin typeface="Fira Sans" panose="020B0503050000020004" pitchFamily="34" charset="0"/>
              </a:rPr>
              <a:t>Can change its appearance in response to events or user interactions.</a:t>
            </a:r>
            <a:endParaRPr lang="ar-EG" sz="1200" dirty="0">
              <a:solidFill>
                <a:schemeClr val="tx1"/>
              </a:solidFill>
              <a:latin typeface="Fira Sans" panose="020B0503050000020004" pitchFamily="34" charset="0"/>
            </a:endParaRPr>
          </a:p>
          <a:p>
            <a:pPr marL="742950" lvl="1" indent="-285750">
              <a:lnSpc>
                <a:spcPct val="150000"/>
              </a:lnSpc>
              <a:buClr>
                <a:schemeClr val="tx2"/>
              </a:buClr>
              <a:buFont typeface="Wingdings" panose="05000000000000000000" pitchFamily="2" charset="2"/>
              <a:buChar char="q"/>
            </a:pPr>
            <a:r>
              <a:rPr lang="en-US" sz="1200" b="0" i="0" dirty="0">
                <a:solidFill>
                  <a:schemeClr val="tx1"/>
                </a:solidFill>
                <a:effectLst/>
                <a:latin typeface="Fira Sans" panose="020B0503050000020004" pitchFamily="34" charset="0"/>
              </a:rPr>
              <a:t>Calling</a:t>
            </a:r>
            <a:r>
              <a:rPr lang="ar-EG" sz="1200" b="0" i="0" dirty="0">
                <a:solidFill>
                  <a:schemeClr val="tx1"/>
                </a:solidFill>
                <a:effectLst/>
                <a:latin typeface="Fira Sans" panose="020B0503050000020004" pitchFamily="34" charset="0"/>
              </a:rPr>
              <a:t> </a:t>
            </a:r>
            <a:r>
              <a:rPr lang="en-US" sz="1200" b="1" i="0" dirty="0" err="1">
                <a:solidFill>
                  <a:schemeClr val="tx1"/>
                </a:solidFill>
                <a:effectLst/>
                <a:latin typeface="Fira Sans" panose="020B0503050000020004" pitchFamily="34" charset="0"/>
              </a:rPr>
              <a:t>setState</a:t>
            </a:r>
            <a:r>
              <a:rPr lang="en-US" sz="1200" b="0" i="0" dirty="0">
                <a:solidFill>
                  <a:schemeClr val="tx1"/>
                </a:solidFill>
                <a:effectLst/>
                <a:latin typeface="Fira Sans" panose="020B0503050000020004" pitchFamily="34" charset="0"/>
              </a:rPr>
              <a:t>() causes a rebuild of the widget, changing the UI when the state data changes.</a:t>
            </a:r>
            <a:endParaRPr lang="en-US" sz="1200" dirty="0">
              <a:solidFill>
                <a:schemeClr val="tx1"/>
              </a:solidFill>
              <a:latin typeface="Fira Sans" panose="020B0503050000020004" pitchFamily="34" charset="0"/>
            </a:endParaRPr>
          </a:p>
        </p:txBody>
      </p:sp>
      <p:sp>
        <p:nvSpPr>
          <p:cNvPr id="2" name="Subtitle 9">
            <a:extLst>
              <a:ext uri="{FF2B5EF4-FFF2-40B4-BE49-F238E27FC236}">
                <a16:creationId xmlns:a16="http://schemas.microsoft.com/office/drawing/2014/main" id="{B9A86DC3-974C-CBBE-F1D0-0A0C5A3102A5}"/>
              </a:ext>
            </a:extLst>
          </p:cNvPr>
          <p:cNvSpPr txBox="1">
            <a:spLocks/>
          </p:cNvSpPr>
          <p:nvPr/>
        </p:nvSpPr>
        <p:spPr>
          <a:xfrm>
            <a:off x="924783" y="1310136"/>
            <a:ext cx="2309700" cy="4705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Fira Sans" panose="020B0503050000020004" pitchFamily="34" charset="0"/>
                <a:ea typeface="Fira Sans" panose="020B0503050000020004" pitchFamily="34" charset="0"/>
                <a:cs typeface="Aref Ruqaa"/>
                <a:sym typeface="Aref Ruqaa"/>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139700" indent="0" algn="ctr"/>
            <a:r>
              <a:rPr lang="en-US" dirty="0">
                <a:solidFill>
                  <a:schemeClr val="tx2"/>
                </a:solidFill>
              </a:rPr>
              <a:t>Stateless</a:t>
            </a:r>
          </a:p>
        </p:txBody>
      </p:sp>
      <p:sp>
        <p:nvSpPr>
          <p:cNvPr id="3" name="Subtitle 9">
            <a:extLst>
              <a:ext uri="{FF2B5EF4-FFF2-40B4-BE49-F238E27FC236}">
                <a16:creationId xmlns:a16="http://schemas.microsoft.com/office/drawing/2014/main" id="{95C56EFB-D5A0-B96F-230F-57ACD6EDF591}"/>
              </a:ext>
            </a:extLst>
          </p:cNvPr>
          <p:cNvSpPr txBox="1">
            <a:spLocks/>
          </p:cNvSpPr>
          <p:nvPr/>
        </p:nvSpPr>
        <p:spPr>
          <a:xfrm>
            <a:off x="5037166" y="1310135"/>
            <a:ext cx="2309700" cy="4705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Fira Sans" panose="020B0503050000020004" pitchFamily="34" charset="0"/>
                <a:ea typeface="Fira Sans" panose="020B0503050000020004" pitchFamily="34" charset="0"/>
                <a:cs typeface="Aref Ruqaa"/>
                <a:sym typeface="Aref Ruqaa"/>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139700" indent="0" algn="ctr"/>
            <a:r>
              <a:rPr lang="en-US" dirty="0">
                <a:solidFill>
                  <a:schemeClr val="tx2"/>
                </a:solidFill>
              </a:rPr>
              <a:t>Stateful</a:t>
            </a:r>
          </a:p>
        </p:txBody>
      </p:sp>
    </p:spTree>
    <p:extLst>
      <p:ext uri="{BB962C8B-B14F-4D97-AF65-F5344CB8AC3E}">
        <p14:creationId xmlns:p14="http://schemas.microsoft.com/office/powerpoint/2010/main" val="3534107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5">
          <a:extLst>
            <a:ext uri="{FF2B5EF4-FFF2-40B4-BE49-F238E27FC236}">
              <a16:creationId xmlns:a16="http://schemas.microsoft.com/office/drawing/2014/main" id="{DF49FA39-9FFC-8C20-70B3-6FEC585C27EF}"/>
            </a:ext>
          </a:extLst>
        </p:cNvPr>
        <p:cNvGrpSpPr/>
        <p:nvPr/>
      </p:nvGrpSpPr>
      <p:grpSpPr>
        <a:xfrm>
          <a:off x="0" y="0"/>
          <a:ext cx="0" cy="0"/>
          <a:chOff x="0" y="0"/>
          <a:chExt cx="0" cy="0"/>
        </a:xfrm>
      </p:grpSpPr>
      <p:sp>
        <p:nvSpPr>
          <p:cNvPr id="1266" name="Google Shape;1266;p31">
            <a:extLst>
              <a:ext uri="{FF2B5EF4-FFF2-40B4-BE49-F238E27FC236}">
                <a16:creationId xmlns:a16="http://schemas.microsoft.com/office/drawing/2014/main" id="{CE68E413-137A-4EDB-8F0F-4D24A59AC826}"/>
              </a:ext>
            </a:extLst>
          </p:cNvPr>
          <p:cNvSpPr txBox="1">
            <a:spLocks noGrp="1"/>
          </p:cNvSpPr>
          <p:nvPr>
            <p:ph type="title" idx="15"/>
          </p:nvPr>
        </p:nvSpPr>
        <p:spPr>
          <a:xfrm>
            <a:off x="719999" y="5954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latin typeface="Fira Sans" panose="020B0503050000020004" pitchFamily="34" charset="0"/>
              </a:rPr>
              <a:t>What’s </a:t>
            </a:r>
            <a:r>
              <a:rPr lang="en-US" dirty="0">
                <a:solidFill>
                  <a:schemeClr val="tx2"/>
                </a:solidFill>
              </a:rPr>
              <a:t>State Management</a:t>
            </a:r>
            <a:r>
              <a:rPr lang="en" dirty="0">
                <a:solidFill>
                  <a:schemeClr val="tx2"/>
                </a:solidFill>
                <a:latin typeface="Fira Sans" panose="020B0503050000020004" pitchFamily="34" charset="0"/>
              </a:rPr>
              <a:t>?</a:t>
            </a:r>
            <a:endParaRPr dirty="0">
              <a:solidFill>
                <a:schemeClr val="tx2"/>
              </a:solidFill>
              <a:latin typeface="Fira Sans" panose="020B0503050000020004" pitchFamily="34" charset="0"/>
            </a:endParaRPr>
          </a:p>
        </p:txBody>
      </p:sp>
      <p:sp>
        <p:nvSpPr>
          <p:cNvPr id="5" name="TextBox 4">
            <a:extLst>
              <a:ext uri="{FF2B5EF4-FFF2-40B4-BE49-F238E27FC236}">
                <a16:creationId xmlns:a16="http://schemas.microsoft.com/office/drawing/2014/main" id="{33EEEE6A-B7A8-B767-5884-D766E3C54CF4}"/>
              </a:ext>
            </a:extLst>
          </p:cNvPr>
          <p:cNvSpPr txBox="1"/>
          <p:nvPr/>
        </p:nvSpPr>
        <p:spPr>
          <a:xfrm>
            <a:off x="802888" y="2103862"/>
            <a:ext cx="7704000" cy="772117"/>
          </a:xfrm>
          <a:prstGeom prst="rect">
            <a:avLst/>
          </a:prstGeom>
          <a:noFill/>
        </p:spPr>
        <p:txBody>
          <a:bodyPr wrap="square">
            <a:noAutofit/>
          </a:bodyPr>
          <a:lstStyle/>
          <a:p>
            <a:pPr marL="285750" indent="-285750">
              <a:buClr>
                <a:schemeClr val="tx2"/>
              </a:buClr>
              <a:buFont typeface="Wingdings" panose="05000000000000000000" pitchFamily="2" charset="2"/>
              <a:buChar char="q"/>
            </a:pPr>
            <a:r>
              <a:rPr lang="en-US" sz="1800" b="0" dirty="0">
                <a:solidFill>
                  <a:schemeClr val="tx1"/>
                </a:solidFill>
                <a:latin typeface="Fira Sans" panose="020B0503050000020004" pitchFamily="34" charset="0"/>
              </a:rPr>
              <a:t>It involves managing how an application’s data (state) changes over time and how the UI reflects these changes.</a:t>
            </a:r>
            <a:endParaRPr lang="en-US" sz="1800" dirty="0">
              <a:latin typeface="Fira Sans" panose="020B0503050000020004" pitchFamily="34" charset="0"/>
            </a:endParaRPr>
          </a:p>
        </p:txBody>
      </p:sp>
      <p:sp>
        <p:nvSpPr>
          <p:cNvPr id="7" name="TextBox 6">
            <a:extLst>
              <a:ext uri="{FF2B5EF4-FFF2-40B4-BE49-F238E27FC236}">
                <a16:creationId xmlns:a16="http://schemas.microsoft.com/office/drawing/2014/main" id="{7BDEFDC2-3FD8-53F0-45A3-95555D46FD30}"/>
              </a:ext>
            </a:extLst>
          </p:cNvPr>
          <p:cNvSpPr txBox="1"/>
          <p:nvPr/>
        </p:nvSpPr>
        <p:spPr>
          <a:xfrm>
            <a:off x="802888" y="1187077"/>
            <a:ext cx="7703999" cy="772117"/>
          </a:xfrm>
          <a:prstGeom prst="rect">
            <a:avLst/>
          </a:prstGeom>
          <a:noFill/>
        </p:spPr>
        <p:txBody>
          <a:bodyPr wrap="square">
            <a:noAutofit/>
          </a:bodyPr>
          <a:lstStyle/>
          <a:p>
            <a:pPr marL="285750" lvl="0" indent="-285750">
              <a:spcBef>
                <a:spcPts val="0"/>
              </a:spcBef>
              <a:spcAft>
                <a:spcPts val="0"/>
              </a:spcAft>
              <a:buClr>
                <a:schemeClr val="tx2"/>
              </a:buClr>
              <a:buFont typeface="Wingdings" panose="05000000000000000000" pitchFamily="2" charset="2"/>
              <a:buChar char="q"/>
            </a:pPr>
            <a:r>
              <a:rPr lang="en-US" sz="1800" b="0" dirty="0">
                <a:solidFill>
                  <a:schemeClr val="tx1"/>
                </a:solidFill>
                <a:latin typeface="Fira Sans" panose="020B0503050000020004" pitchFamily="34" charset="0"/>
              </a:rPr>
              <a:t>State management is the process of handling the state of an application.</a:t>
            </a:r>
          </a:p>
        </p:txBody>
      </p:sp>
      <p:sp>
        <p:nvSpPr>
          <p:cNvPr id="8" name="TextBox 7">
            <a:extLst>
              <a:ext uri="{FF2B5EF4-FFF2-40B4-BE49-F238E27FC236}">
                <a16:creationId xmlns:a16="http://schemas.microsoft.com/office/drawing/2014/main" id="{F91C1BE6-B6AD-EB34-9250-04A54A8876DB}"/>
              </a:ext>
            </a:extLst>
          </p:cNvPr>
          <p:cNvSpPr txBox="1"/>
          <p:nvPr/>
        </p:nvSpPr>
        <p:spPr>
          <a:xfrm>
            <a:off x="802886" y="3020647"/>
            <a:ext cx="7704000" cy="572700"/>
          </a:xfrm>
          <a:prstGeom prst="rect">
            <a:avLst/>
          </a:prstGeom>
          <a:noFill/>
        </p:spPr>
        <p:txBody>
          <a:bodyPr wrap="square">
            <a:noAutofit/>
          </a:bodyPr>
          <a:lstStyle/>
          <a:p>
            <a:pPr marL="285750" indent="-285750">
              <a:buClr>
                <a:schemeClr val="tx2"/>
              </a:buClr>
              <a:buFont typeface="Wingdings" panose="05000000000000000000" pitchFamily="2" charset="2"/>
              <a:buChar char="q"/>
            </a:pPr>
            <a:r>
              <a:rPr lang="en-US" sz="1800" dirty="0">
                <a:solidFill>
                  <a:schemeClr val="tx1"/>
                </a:solidFill>
                <a:latin typeface="Fira Sans" panose="020B0503050000020004" pitchFamily="34" charset="0"/>
              </a:rPr>
              <a:t>Enable us to understand our program. </a:t>
            </a:r>
          </a:p>
        </p:txBody>
      </p:sp>
    </p:spTree>
    <p:extLst>
      <p:ext uri="{BB962C8B-B14F-4D97-AF65-F5344CB8AC3E}">
        <p14:creationId xmlns:p14="http://schemas.microsoft.com/office/powerpoint/2010/main" val="1738265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6" grpId="0"/>
      <p:bldP spid="5"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diagram&#10;&#10;Description automatically generated">
            <a:extLst>
              <a:ext uri="{FF2B5EF4-FFF2-40B4-BE49-F238E27FC236}">
                <a16:creationId xmlns:a16="http://schemas.microsoft.com/office/drawing/2014/main" id="{FFBE7529-C874-F948-FC4B-F6E60DCC9F67}"/>
              </a:ext>
            </a:extLst>
          </p:cNvPr>
          <p:cNvPicPr>
            <a:picLocks noChangeAspect="1"/>
          </p:cNvPicPr>
          <p:nvPr/>
        </p:nvPicPr>
        <p:blipFill>
          <a:blip r:embed="rId2"/>
          <a:stretch>
            <a:fillRect/>
          </a:stretch>
        </p:blipFill>
        <p:spPr>
          <a:xfrm>
            <a:off x="2107613" y="1012011"/>
            <a:ext cx="4928774" cy="3119477"/>
          </a:xfrm>
          <a:prstGeom prst="rect">
            <a:avLst/>
          </a:prstGeom>
        </p:spPr>
      </p:pic>
      <p:sp>
        <p:nvSpPr>
          <p:cNvPr id="5" name="Google Shape;1266;p31">
            <a:extLst>
              <a:ext uri="{FF2B5EF4-FFF2-40B4-BE49-F238E27FC236}">
                <a16:creationId xmlns:a16="http://schemas.microsoft.com/office/drawing/2014/main" id="{71C3FA1F-DFE5-3C97-F942-BE0EEC4AA59B}"/>
              </a:ext>
            </a:extLst>
          </p:cNvPr>
          <p:cNvSpPr txBox="1">
            <a:spLocks/>
          </p:cNvSpPr>
          <p:nvPr/>
        </p:nvSpPr>
        <p:spPr>
          <a:xfrm>
            <a:off x="1936039" y="409575"/>
            <a:ext cx="5271922" cy="38587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ira Sans" panose="020B0503050000020004" pitchFamily="34" charset="0"/>
                <a:ea typeface="Fira Sans" panose="020B05030500000200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2"/>
                </a:solidFill>
              </a:rPr>
              <a:t>Popular State Management Solutions</a:t>
            </a:r>
          </a:p>
        </p:txBody>
      </p:sp>
    </p:spTree>
    <p:extLst>
      <p:ext uri="{BB962C8B-B14F-4D97-AF65-F5344CB8AC3E}">
        <p14:creationId xmlns:p14="http://schemas.microsoft.com/office/powerpoint/2010/main" val="28981433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Gospel Music School by Slidesgo">
  <a:themeElements>
    <a:clrScheme name="Simple Light">
      <a:dk1>
        <a:srgbClr val="FAF0E8"/>
      </a:dk1>
      <a:lt1>
        <a:srgbClr val="302D27"/>
      </a:lt1>
      <a:dk2>
        <a:srgbClr val="7FB3B8"/>
      </a:dk2>
      <a:lt2>
        <a:srgbClr val="EA981C"/>
      </a:lt2>
      <a:accent1>
        <a:srgbClr val="EE9286"/>
      </a:accent1>
      <a:accent2>
        <a:srgbClr val="FCCCBE"/>
      </a:accent2>
      <a:accent3>
        <a:srgbClr val="000000"/>
      </a:accent3>
      <a:accent4>
        <a:srgbClr val="FFFFFF"/>
      </a:accent4>
      <a:accent5>
        <a:srgbClr val="FFFFFF"/>
      </a:accent5>
      <a:accent6>
        <a:srgbClr val="FFFFFF"/>
      </a:accent6>
      <a:hlink>
        <a:srgbClr val="FAF0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8167</TotalTime>
  <Words>1269</Words>
  <Application>Microsoft Office PowerPoint</Application>
  <PresentationFormat>On-screen Show (16:9)</PresentationFormat>
  <Paragraphs>107</Paragraphs>
  <Slides>29</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Fira Sans</vt:lpstr>
      <vt:lpstr>Arial</vt:lpstr>
      <vt:lpstr>Courier New</vt:lpstr>
      <vt:lpstr>Arial Unicode MS</vt:lpstr>
      <vt:lpstr>Fira Sans</vt:lpstr>
      <vt:lpstr>Aref Ruqaa</vt:lpstr>
      <vt:lpstr>Google Sans</vt:lpstr>
      <vt:lpstr>Wingdings</vt:lpstr>
      <vt:lpstr>DM Sans</vt:lpstr>
      <vt:lpstr>Lato</vt:lpstr>
      <vt:lpstr>Gospel Music School by Slidesgo</vt:lpstr>
      <vt:lpstr>Cubit State Management</vt:lpstr>
      <vt:lpstr>Agenda</vt:lpstr>
      <vt:lpstr>Introduction</vt:lpstr>
      <vt:lpstr>What’s State?</vt:lpstr>
      <vt:lpstr>State Types</vt:lpstr>
      <vt:lpstr>State Types</vt:lpstr>
      <vt:lpstr>Stateless vs Stateful widgets</vt:lpstr>
      <vt:lpstr>What’s State Management?</vt:lpstr>
      <vt:lpstr>PowerPoint Presentation</vt:lpstr>
      <vt:lpstr>02</vt:lpstr>
      <vt:lpstr>BLoC StateManagment</vt:lpstr>
      <vt:lpstr>PowerPoint Presentation</vt:lpstr>
      <vt:lpstr>BLoC Components </vt:lpstr>
      <vt:lpstr>PowerPoint Presentation</vt:lpstr>
      <vt:lpstr>PowerPoint Presentation</vt:lpstr>
      <vt:lpstr>Cubit</vt:lpstr>
      <vt:lpstr> Cubit StateManagment</vt:lpstr>
      <vt:lpstr>Cubit vs BLoC</vt:lpstr>
      <vt:lpstr>Getting Started</vt:lpstr>
      <vt:lpstr> The first step will be to create a Cubit Class: It manages the state of our app. </vt:lpstr>
      <vt:lpstr> The second step will be to create an App states class: is used to represent the different states that the Cubit can be in. </vt:lpstr>
      <vt:lpstr>What’s Next?</vt:lpstr>
      <vt:lpstr>To retrieve the nearest instance of a provided object in the widget tree, you typically use one of the following methods in Flutter:</vt:lpstr>
      <vt:lpstr>BlocBuilder vs BlocListener</vt:lpstr>
      <vt:lpstr>In some cases, we need to pass the BlocProvider instance to another widget tree to ensure that the new subtree has access to the same bloc or cubit instance used in the rest of the app.</vt:lpstr>
      <vt:lpstr>Observing a Cubit</vt:lpstr>
      <vt:lpstr>Resources</vt:lpstr>
      <vt:lpstr>Let’s Code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Gospel Music School</dc:title>
  <dc:creator>amira</dc:creator>
  <cp:lastModifiedBy>نور الدين هشام محمد نور عباس</cp:lastModifiedBy>
  <cp:revision>57</cp:revision>
  <dcterms:modified xsi:type="dcterms:W3CDTF">2024-07-19T22:48:20Z</dcterms:modified>
</cp:coreProperties>
</file>